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0" r:id="rId1"/>
  </p:sldMasterIdLst>
  <p:notesMasterIdLst>
    <p:notesMasterId r:id="rId94"/>
  </p:notesMasterIdLst>
  <p:handoutMasterIdLst>
    <p:handoutMasterId r:id="rId95"/>
  </p:handoutMasterIdLst>
  <p:sldIdLst>
    <p:sldId id="257" r:id="rId2"/>
    <p:sldId id="260" r:id="rId3"/>
    <p:sldId id="290" r:id="rId4"/>
    <p:sldId id="258" r:id="rId5"/>
    <p:sldId id="334" r:id="rId6"/>
    <p:sldId id="332" r:id="rId7"/>
    <p:sldId id="327" r:id="rId8"/>
    <p:sldId id="298" r:id="rId9"/>
    <p:sldId id="326" r:id="rId10"/>
    <p:sldId id="338" r:id="rId11"/>
    <p:sldId id="339" r:id="rId12"/>
    <p:sldId id="342" r:id="rId13"/>
    <p:sldId id="299" r:id="rId14"/>
    <p:sldId id="283" r:id="rId15"/>
    <p:sldId id="365" r:id="rId16"/>
    <p:sldId id="367" r:id="rId17"/>
    <p:sldId id="279" r:id="rId18"/>
    <p:sldId id="366" r:id="rId19"/>
    <p:sldId id="368" r:id="rId20"/>
    <p:sldId id="370" r:id="rId21"/>
    <p:sldId id="371" r:id="rId22"/>
    <p:sldId id="325" r:id="rId23"/>
    <p:sldId id="372" r:id="rId24"/>
    <p:sldId id="373" r:id="rId25"/>
    <p:sldId id="374" r:id="rId26"/>
    <p:sldId id="378" r:id="rId27"/>
    <p:sldId id="379" r:id="rId28"/>
    <p:sldId id="375" r:id="rId29"/>
    <p:sldId id="380" r:id="rId30"/>
    <p:sldId id="376" r:id="rId31"/>
    <p:sldId id="377" r:id="rId32"/>
    <p:sldId id="382" r:id="rId33"/>
    <p:sldId id="383" r:id="rId34"/>
    <p:sldId id="384" r:id="rId35"/>
    <p:sldId id="404" r:id="rId36"/>
    <p:sldId id="405" r:id="rId37"/>
    <p:sldId id="386" r:id="rId38"/>
    <p:sldId id="385" r:id="rId39"/>
    <p:sldId id="387" r:id="rId40"/>
    <p:sldId id="364" r:id="rId41"/>
    <p:sldId id="330" r:id="rId42"/>
    <p:sldId id="328" r:id="rId43"/>
    <p:sldId id="329" r:id="rId44"/>
    <p:sldId id="291" r:id="rId45"/>
    <p:sldId id="331" r:id="rId46"/>
    <p:sldId id="292" r:id="rId47"/>
    <p:sldId id="293" r:id="rId48"/>
    <p:sldId id="388" r:id="rId49"/>
    <p:sldId id="389" r:id="rId50"/>
    <p:sldId id="390" r:id="rId51"/>
    <p:sldId id="288" r:id="rId52"/>
    <p:sldId id="356" r:id="rId53"/>
    <p:sldId id="358" r:id="rId54"/>
    <p:sldId id="357" r:id="rId55"/>
    <p:sldId id="359" r:id="rId56"/>
    <p:sldId id="361" r:id="rId57"/>
    <p:sldId id="360" r:id="rId58"/>
    <p:sldId id="362" r:id="rId59"/>
    <p:sldId id="363" r:id="rId60"/>
    <p:sldId id="391" r:id="rId61"/>
    <p:sldId id="392" r:id="rId62"/>
    <p:sldId id="393" r:id="rId63"/>
    <p:sldId id="335" r:id="rId64"/>
    <p:sldId id="337" r:id="rId65"/>
    <p:sldId id="336" r:id="rId66"/>
    <p:sldId id="343" r:id="rId67"/>
    <p:sldId id="340" r:id="rId68"/>
    <p:sldId id="341" r:id="rId69"/>
    <p:sldId id="344" r:id="rId70"/>
    <p:sldId id="345" r:id="rId71"/>
    <p:sldId id="347" r:id="rId72"/>
    <p:sldId id="346" r:id="rId73"/>
    <p:sldId id="349" r:id="rId74"/>
    <p:sldId id="348" r:id="rId75"/>
    <p:sldId id="350" r:id="rId76"/>
    <p:sldId id="351" r:id="rId77"/>
    <p:sldId id="354" r:id="rId78"/>
    <p:sldId id="353" r:id="rId79"/>
    <p:sldId id="352" r:id="rId80"/>
    <p:sldId id="355" r:id="rId81"/>
    <p:sldId id="289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403" r:id="rId92"/>
    <p:sldId id="261" r:id="rId93"/>
  </p:sldIdLst>
  <p:sldSz cx="12192000" cy="6858000"/>
  <p:notesSz cx="6858000" cy="9144000"/>
  <p:embeddedFontLst>
    <p:embeddedFont>
      <p:font typeface="Spoqa Han Sans Neo Bold" panose="020B0800000000000000" charset="-127"/>
      <p:bold r:id="rId96"/>
    </p:embeddedFont>
    <p:embeddedFont>
      <p:font typeface="Spoqa Han Sans Neo Regular" panose="020B0500000000000000" charset="-127"/>
      <p:regular r:id="rId97"/>
    </p:embeddedFont>
    <p:embeddedFont>
      <p:font typeface="Poppins ExtraBold" panose="00000900000000000000" pitchFamily="2" charset="0"/>
      <p:bold r:id="rId98"/>
      <p:boldItalic r:id="rId99"/>
    </p:embeddedFont>
    <p:embeddedFont>
      <p:font typeface="Poppins Light" panose="00000400000000000000" pitchFamily="2" charset="0"/>
      <p:regular r:id="rId100"/>
      <p:italic r:id="rId101"/>
    </p:embeddedFont>
    <p:embeddedFont>
      <p:font typeface="Source Sans Pro" panose="020B0503030403020204" pitchFamily="34" charset="0"/>
      <p:regular r:id="rId102"/>
      <p:bold r:id="rId103"/>
      <p:italic r:id="rId104"/>
      <p:boldItalic r:id="rId105"/>
    </p:embeddedFont>
    <p:embeddedFont>
      <p:font typeface="맑은 고딕" panose="020B0503020000020004" pitchFamily="50" charset="-127"/>
      <p:regular r:id="rId106"/>
      <p:bold r:id="rId10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leeheera" initials="l" lastIdx="3" clrIdx="1">
    <p:extLst>
      <p:ext uri="{19B8F6BF-5375-455C-9EA6-DF929625EA0E}">
        <p15:presenceInfo xmlns:p15="http://schemas.microsoft.com/office/powerpoint/2012/main" userId="leehe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62FA"/>
    <a:srgbClr val="2B2B2B"/>
    <a:srgbClr val="7C9CEF"/>
    <a:srgbClr val="E4DDF7"/>
    <a:srgbClr val="D9CFF3"/>
    <a:srgbClr val="D2C2E4"/>
    <a:srgbClr val="F2F2F2"/>
    <a:srgbClr val="303030"/>
    <a:srgbClr val="E4BDFF"/>
    <a:srgbClr val="C87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54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770" y="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17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5EEC71-D860-07EE-516E-D1CC37DE25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C8512-50C9-8303-B956-14AB37CDA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9CCC4-7D84-4821-AEB1-349051C56A7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223FE9-726E-0099-83D5-B6982FB12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B3772F-1E27-7660-C066-F4E54C5E6B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018F0-7806-4F62-8667-BE681E89E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79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28285-D01A-4479-8737-E6458297DD91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813E-E142-4467-ACBB-D0C43985E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7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9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54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0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hyperlink" Target="https://owlcarousel2.github.io/OwlCarousel2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2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12" Type="http://schemas.openxmlformats.org/officeDocument/2006/relationships/image" Target="../media/image3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32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2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2.pn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jpeg"/><Relationship Id="rId7" Type="http://schemas.openxmlformats.org/officeDocument/2006/relationships/image" Target="../media/image1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jpeg"/><Relationship Id="rId7" Type="http://schemas.openxmlformats.org/officeDocument/2006/relationships/image" Target="../media/image1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8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2.png"/><Relationship Id="rId9" Type="http://schemas.openxmlformats.org/officeDocument/2006/relationships/image" Target="../media/image1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7.png"/><Relationship Id="rId5" Type="http://schemas.openxmlformats.org/officeDocument/2006/relationships/image" Target="../media/image182.png"/><Relationship Id="rId10" Type="http://schemas.openxmlformats.org/officeDocument/2006/relationships/image" Target="../media/image186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56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12.png"/><Relationship Id="rId4" Type="http://schemas.openxmlformats.org/officeDocument/2006/relationships/image" Target="../media/image27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5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2.png"/><Relationship Id="rId7" Type="http://schemas.openxmlformats.org/officeDocument/2006/relationships/image" Target="../media/image288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A55D9-A9A7-45A9-857E-10869314080E}"/>
              </a:ext>
            </a:extLst>
          </p:cNvPr>
          <p:cNvSpPr/>
          <p:nvPr/>
        </p:nvSpPr>
        <p:spPr>
          <a:xfrm>
            <a:off x="-1537" y="0"/>
            <a:ext cx="12192000" cy="5389123"/>
          </a:xfrm>
          <a:prstGeom prst="rect">
            <a:avLst/>
          </a:prstGeom>
          <a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ECD5E3-FA26-42CB-80B5-EB9484C2A23C}"/>
              </a:ext>
            </a:extLst>
          </p:cNvPr>
          <p:cNvSpPr/>
          <p:nvPr/>
        </p:nvSpPr>
        <p:spPr>
          <a:xfrm>
            <a:off x="0" y="-1"/>
            <a:ext cx="12192000" cy="538912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F7D63A-1572-47BE-84FA-C3CED19F4D54}"/>
              </a:ext>
            </a:extLst>
          </p:cNvPr>
          <p:cNvSpPr/>
          <p:nvPr/>
        </p:nvSpPr>
        <p:spPr>
          <a:xfrm>
            <a:off x="734658" y="4806559"/>
            <a:ext cx="10742141" cy="1165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ED8919-F708-4B07-94B5-31452A15BD47}"/>
              </a:ext>
            </a:extLst>
          </p:cNvPr>
          <p:cNvGrpSpPr/>
          <p:nvPr/>
        </p:nvGrpSpPr>
        <p:grpSpPr>
          <a:xfrm>
            <a:off x="1107982" y="5036567"/>
            <a:ext cx="9954296" cy="705113"/>
            <a:chOff x="1028848" y="5055802"/>
            <a:chExt cx="9954296" cy="7051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EDD86C-2BF1-40BC-9B63-581018144C81}"/>
                </a:ext>
              </a:extLst>
            </p:cNvPr>
            <p:cNvSpPr txBox="1"/>
            <p:nvPr/>
          </p:nvSpPr>
          <p:spPr>
            <a:xfrm>
              <a:off x="1028848" y="5156904"/>
              <a:ext cx="1176604" cy="505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Website</a:t>
              </a:r>
            </a:p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Production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84EFCD6-8EEB-4482-8C33-25DA4790214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32" y="5154545"/>
              <a:ext cx="0" cy="507626"/>
            </a:xfrm>
            <a:prstGeom prst="line">
              <a:avLst/>
            </a:prstGeom>
            <a:ln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831896-9AFA-4DB1-9867-8DFC0EDDF5CC}"/>
                </a:ext>
              </a:extLst>
            </p:cNvPr>
            <p:cNvGrpSpPr/>
            <p:nvPr/>
          </p:nvGrpSpPr>
          <p:grpSpPr>
            <a:xfrm>
              <a:off x="2747710" y="5055802"/>
              <a:ext cx="2596826" cy="593545"/>
              <a:chOff x="2813374" y="5112124"/>
              <a:chExt cx="2596826" cy="593545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8CB96A9-6A3D-4B96-854C-68B96F2D8F4D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540966"/>
                <a:chOff x="3500113" y="5112124"/>
                <a:chExt cx="1910087" cy="54096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2F680D3-1B63-45ED-B7F6-E490B12A6AB4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사이트 기획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6A4866-4312-4C33-ACE0-3BB6EA06E4C6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302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서비스 플로우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요구사항 정의서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ERD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모델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Figma,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LucidChart</a:t>
                  </a:r>
                  <a:endParaRPr lang="ko-KR" altLang="en-US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C12DDBA-CFA1-4C42-B421-2B7F92B45753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F01A394-3F4B-464A-9BB1-CE535D268E47}"/>
                </a:ext>
              </a:extLst>
            </p:cNvPr>
            <p:cNvGrpSpPr/>
            <p:nvPr/>
          </p:nvGrpSpPr>
          <p:grpSpPr>
            <a:xfrm>
              <a:off x="5567014" y="5055802"/>
              <a:ext cx="2596826" cy="705113"/>
              <a:chOff x="2813374" y="5112124"/>
              <a:chExt cx="2596826" cy="70511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59547C2-B21B-4AAF-A479-5A3DFC807362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705113"/>
                <a:chOff x="3500113" y="5112124"/>
                <a:chExt cx="1910087" cy="70511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A846AE-653C-4870-8D16-5192DF79A411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프론트 엔드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E0BBC0-E46C-4F84-BD6F-437118AD673A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667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반응형 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UI,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로고디자인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HTML, CSS(Bootstrap v5.0), JS,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Adobe illustrator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 </a:t>
                  </a: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02646F8-0BE7-4FB1-9578-C89534C1F85E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1003AE-BE04-455A-9D21-9C6180ABF857}"/>
                </a:ext>
              </a:extLst>
            </p:cNvPr>
            <p:cNvGrpSpPr/>
            <p:nvPr/>
          </p:nvGrpSpPr>
          <p:grpSpPr>
            <a:xfrm>
              <a:off x="8386318" y="5055802"/>
              <a:ext cx="2596826" cy="679465"/>
              <a:chOff x="2813374" y="5112124"/>
              <a:chExt cx="2596826" cy="67946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9C62A09-F958-4479-8183-056AB4836D4A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679465"/>
                <a:chOff x="3500113" y="5112124"/>
                <a:chExt cx="1910087" cy="679465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5ADA3A3-3696-40FA-8CC6-3B86C596374E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33182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 err="1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백엔드</a:t>
                  </a:r>
                  <a:endPara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Spoqa Han Sans Neo Bold" panose="020B0800000000000000" pitchFamily="34" charset="-127"/>
                    <a:ea typeface="Spoqa Han Sans Neo Bold" panose="020B0800000000000000" pitchFamily="34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3C385B-791D-4D31-98F3-BC0B379766C2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411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스프링 웹프로젝트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MVC, SQL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Spring,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DBeaver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Postgresql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ajax</a:t>
                  </a: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C43EF10-0A85-4998-A420-811F9D475D6F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DAED2-6300-41FB-9BF8-FB7FD4557AE3}"/>
              </a:ext>
            </a:extLst>
          </p:cNvPr>
          <p:cNvSpPr txBox="1"/>
          <p:nvPr/>
        </p:nvSpPr>
        <p:spPr>
          <a:xfrm>
            <a:off x="4041789" y="1734152"/>
            <a:ext cx="409567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도서전문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크라우드펀딩사이트</a:t>
            </a:r>
            <a:endParaRPr lang="en-US" altLang="ko-KR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ource Sans Pro" panose="020B0604020202020204" pitchFamily="34" charset="0"/>
              <a:ea typeface="Spoqa Han Sans Neo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C56C-715A-8F06-E7F5-0B1024068DE0}"/>
              </a:ext>
            </a:extLst>
          </p:cNvPr>
          <p:cNvSpPr txBox="1"/>
          <p:nvPr/>
        </p:nvSpPr>
        <p:spPr>
          <a:xfrm>
            <a:off x="4041789" y="2208402"/>
            <a:ext cx="4095672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퍼플레잉</a:t>
            </a:r>
            <a:endParaRPr lang="en-US" altLang="ko-KR" sz="8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09A9B-13EA-A5CE-DD00-68EA6A8EB8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27" y="771666"/>
            <a:ext cx="2209742" cy="229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F17-CFDD-9C10-5C0E-A928363B6F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2478" y="5211386"/>
            <a:ext cx="410597" cy="3081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57B97F-98D6-8ECC-0566-8CDB776008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5658" y="5120079"/>
            <a:ext cx="637444" cy="4167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6D130AE-F561-8E65-FD65-8A04B3F2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9027" y="5211149"/>
            <a:ext cx="411560" cy="2958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A3692A6-2495-B525-71D8-BE690F4D49C1}"/>
              </a:ext>
            </a:extLst>
          </p:cNvPr>
          <p:cNvGrpSpPr/>
          <p:nvPr/>
        </p:nvGrpSpPr>
        <p:grpSpPr>
          <a:xfrm>
            <a:off x="4066185" y="3677895"/>
            <a:ext cx="4059631" cy="246221"/>
            <a:chOff x="4077830" y="3677895"/>
            <a:chExt cx="4059631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A81D6B-8936-0836-9AC9-45E7BB5F6450}"/>
                </a:ext>
              </a:extLst>
            </p:cNvPr>
            <p:cNvSpPr txBox="1"/>
            <p:nvPr/>
          </p:nvSpPr>
          <p:spPr>
            <a:xfrm>
              <a:off x="4833671" y="3729914"/>
              <a:ext cx="330379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팀장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: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한승훈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    |   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고영은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김호경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양승민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이규황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이희라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전완철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F904A-C6A2-7A00-941C-23672019F579}"/>
                </a:ext>
              </a:extLst>
            </p:cNvPr>
            <p:cNvSpPr txBox="1"/>
            <p:nvPr/>
          </p:nvSpPr>
          <p:spPr>
            <a:xfrm>
              <a:off x="4077830" y="3677895"/>
              <a:ext cx="60914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Team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83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4606126" y="727572"/>
            <a:ext cx="299921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요구사항 정의서 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&amp;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명세서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6D11743-D74E-1B64-A72C-FD1AE55BE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871495"/>
              </p:ext>
            </p:extLst>
          </p:nvPr>
        </p:nvGraphicFramePr>
        <p:xfrm>
          <a:off x="626084" y="1460656"/>
          <a:ext cx="11013000" cy="46502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35800">
                  <a:extLst>
                    <a:ext uri="{9D8B030D-6E8A-4147-A177-3AD203B41FA5}">
                      <a16:colId xmlns:a16="http://schemas.microsoft.com/office/drawing/2014/main" val="4251865829"/>
                    </a:ext>
                  </a:extLst>
                </a:gridCol>
                <a:gridCol w="781399">
                  <a:extLst>
                    <a:ext uri="{9D8B030D-6E8A-4147-A177-3AD203B41FA5}">
                      <a16:colId xmlns:a16="http://schemas.microsoft.com/office/drawing/2014/main" val="3558142901"/>
                    </a:ext>
                  </a:extLst>
                </a:gridCol>
                <a:gridCol w="1086730">
                  <a:extLst>
                    <a:ext uri="{9D8B030D-6E8A-4147-A177-3AD203B41FA5}">
                      <a16:colId xmlns:a16="http://schemas.microsoft.com/office/drawing/2014/main" val="2882049325"/>
                    </a:ext>
                  </a:extLst>
                </a:gridCol>
                <a:gridCol w="1504335">
                  <a:extLst>
                    <a:ext uri="{9D8B030D-6E8A-4147-A177-3AD203B41FA5}">
                      <a16:colId xmlns:a16="http://schemas.microsoft.com/office/drawing/2014/main" val="2647693104"/>
                    </a:ext>
                  </a:extLst>
                </a:gridCol>
                <a:gridCol w="7204736">
                  <a:extLst>
                    <a:ext uri="{9D8B030D-6E8A-4147-A177-3AD203B41FA5}">
                      <a16:colId xmlns:a16="http://schemas.microsoft.com/office/drawing/2014/main" val="4163137433"/>
                    </a:ext>
                  </a:extLst>
                </a:gridCol>
              </a:tblGrid>
              <a:tr h="1675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No.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1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2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요구사항 상세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84732"/>
                  </a:ext>
                </a:extLst>
              </a:tr>
              <a:tr h="16496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6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 등록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등록하기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기본정보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카테고리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이미지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업로드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설명 입력하기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2553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펀딩계획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목표금액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입력시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목표금액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수수료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=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예상 수령액 계산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시작일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종료일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펀딩기간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정산일 표시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종료일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+1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440297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구성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카테고리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이름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설명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금액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(1000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원 이상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수량 추가하기 및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리워드카드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표시 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35683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계획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소개 내용 작성하기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Summernote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334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 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00438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신뢰와 안전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정책 내용 작성하기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Summernote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6084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삭제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삭제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859663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등록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28478"/>
                  </a:ext>
                </a:extLst>
              </a:tr>
              <a:tr h="167502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7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 프로젝트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찜하기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ON/OFF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각 펀딩 찜하기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ON/OFF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 및 삭제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885707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펀딩정렬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장르별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문학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에세이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웹툰 장르별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펀딩리스트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정렬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인기순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/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최신순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클릭시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해당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펀딩이동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987119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인기펀딩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달성률이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높은 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펀딩순으로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정렬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클릭시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해당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펀딩이동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38316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신규펀딩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최신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순으로 정렬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클릭시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해당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펀딩이동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56235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펀딩예정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오픈일 가까운 순으로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예정펀딩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정렬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클릭시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남은 날짜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alert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 표시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96120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상세페이지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내용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남은 기간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종료일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시작일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155564"/>
                  </a:ext>
                </a:extLst>
              </a:tr>
              <a:tr h="164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달성률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현재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금액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/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목표펀딩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금액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* 100)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082380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모인 금액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현재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금액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75427"/>
                  </a:ext>
                </a:extLst>
              </a:tr>
              <a:tr h="60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후원자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펀딩인원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263126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선택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해당 리워드 선택 및 수량 선택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135964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사용자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펀딩하기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미선택시 리워드를 선택해주세요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출력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포인트 부족할 시 포인트 충전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출력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포인트 결제 페이지 이동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84958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공유하기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해당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url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복사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59548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문의하기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1:1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문의 페이지 이동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59858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 프로필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클릭시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창작자 다른 프로젝트 리스트로 이동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715966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상세정보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기본정보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목표금액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펀딩기간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결제예정일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소개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2262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업데이트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업데이트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512534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 댓글 작성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09356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 답변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175731"/>
                  </a:ext>
                </a:extLst>
              </a:tr>
              <a:tr h="16750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정책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61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27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4606126" y="727572"/>
            <a:ext cx="299921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요구사항 정의서 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&amp;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명세서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6D11743-D74E-1B64-A72C-FD1AE55BE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065664"/>
              </p:ext>
            </p:extLst>
          </p:nvPr>
        </p:nvGraphicFramePr>
        <p:xfrm>
          <a:off x="626084" y="1460654"/>
          <a:ext cx="11013000" cy="46697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35800">
                  <a:extLst>
                    <a:ext uri="{9D8B030D-6E8A-4147-A177-3AD203B41FA5}">
                      <a16:colId xmlns:a16="http://schemas.microsoft.com/office/drawing/2014/main" val="4251865829"/>
                    </a:ext>
                  </a:extLst>
                </a:gridCol>
                <a:gridCol w="781399">
                  <a:extLst>
                    <a:ext uri="{9D8B030D-6E8A-4147-A177-3AD203B41FA5}">
                      <a16:colId xmlns:a16="http://schemas.microsoft.com/office/drawing/2014/main" val="3558142901"/>
                    </a:ext>
                  </a:extLst>
                </a:gridCol>
                <a:gridCol w="1086730">
                  <a:extLst>
                    <a:ext uri="{9D8B030D-6E8A-4147-A177-3AD203B41FA5}">
                      <a16:colId xmlns:a16="http://schemas.microsoft.com/office/drawing/2014/main" val="2882049325"/>
                    </a:ext>
                  </a:extLst>
                </a:gridCol>
                <a:gridCol w="1504335">
                  <a:extLst>
                    <a:ext uri="{9D8B030D-6E8A-4147-A177-3AD203B41FA5}">
                      <a16:colId xmlns:a16="http://schemas.microsoft.com/office/drawing/2014/main" val="2647693104"/>
                    </a:ext>
                  </a:extLst>
                </a:gridCol>
                <a:gridCol w="7204736">
                  <a:extLst>
                    <a:ext uri="{9D8B030D-6E8A-4147-A177-3AD203B41FA5}">
                      <a16:colId xmlns:a16="http://schemas.microsoft.com/office/drawing/2014/main" val="4163137433"/>
                    </a:ext>
                  </a:extLst>
                </a:gridCol>
              </a:tblGrid>
              <a:tr h="195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No.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1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2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요구사항 상세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84732"/>
                  </a:ext>
                </a:extLst>
              </a:tr>
              <a:tr h="19260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8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결제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 상세페이지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선택한 리워드 가격 및 수량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625532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후원자 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후원자 연락처 및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ID(Email)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440297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배송지 정보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저장한 배송지 목록 불러오기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435683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후원자 정보와 동일 체크시 기본 정보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이름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전화번호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불러오기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68334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배송지 새로 입력 가능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(Daum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200438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유의 사항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유의사항 체크 필수 처리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체크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해야지만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후원하기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660842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후원하기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포인트 차감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859663"/>
                  </a:ext>
                </a:extLst>
              </a:tr>
              <a:tr h="19260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9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고객센터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공지사항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 쓰기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관리자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 쓰기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수정하기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삭제 구현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카테고리 및 제목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내용 미작성시 입력 요구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입력 취소 가능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(Summernote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28478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 읽기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해당 글의 상세 페이지로 이동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85707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글목록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최신순으로 페이지당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개씩 리스트 표시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페이지네이션으로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추가 리스트 표시 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7119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자주 묻는 질문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글읽기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자주 묻는 질문 목록 및 해당 답변 아코디언 구현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316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1:1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문의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글쓰기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 쓰기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수정하기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삭제 구현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내용 미작성시 입력 요구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입력 취소 가능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(Summernote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6235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 작성시 비공개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선택시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작성자나 관리자가 아닐 경우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"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작성자와 관리자만 볼 수 있습니다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"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 표시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961202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글읽기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해당 글의 상세 페이지로 이동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155564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권한이 없는 경우 비공개 글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"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작성자와 관리자만 볼 수 있습니다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"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읽기 불가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82380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답변쓰기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관리자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모달창으로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답변 쓰기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수정하기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삭제 구현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Summernote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API)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75427"/>
                  </a:ext>
                </a:extLst>
              </a:tr>
              <a:tr h="19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답변 작성한 경우 답변 중에서 답변 완료로 상태 변경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263126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글목록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최신순으로 페이지당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개씩 리스트 표시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페이지네이션으로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추가 리스트 표시  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135964"/>
                  </a:ext>
                </a:extLst>
              </a:tr>
              <a:tr h="19556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10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관리자 페이지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유저권한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유저권한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관리자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일반회원 권한 변경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849582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게시글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게시글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게시글 삭제 기능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59548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사이트배너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썸네일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 썸네일을 카로셀의 배너로 저장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자세히 보기 선택시 해당 펀딩으로 이동 가능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598582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사이트배너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배너 업로드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관리자 등록 이미지 배너를 카로셀의 배너로 저장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715966"/>
                  </a:ext>
                </a:extLst>
              </a:tr>
              <a:tr h="195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메일 보내기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메일 보내기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단체 메일 기능</a:t>
                      </a:r>
                    </a:p>
                  </a:txBody>
                  <a:tcPr marL="8313" marR="8313" marT="8313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2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406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9329068-D72B-6559-4425-711F20269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725" y="994338"/>
            <a:ext cx="6206309" cy="568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411674" y="727572"/>
            <a:ext cx="138813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Data-Base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8" name="모서리가 둥근 직사각형 35">
            <a:extLst>
              <a:ext uri="{FF2B5EF4-FFF2-40B4-BE49-F238E27FC236}">
                <a16:creationId xmlns:a16="http://schemas.microsoft.com/office/drawing/2014/main" id="{66D39BF5-EB2C-C6A1-01A6-4FA19E011654}"/>
              </a:ext>
            </a:extLst>
          </p:cNvPr>
          <p:cNvSpPr/>
          <p:nvPr/>
        </p:nvSpPr>
        <p:spPr bwMode="auto">
          <a:xfrm>
            <a:off x="9842090" y="1460659"/>
            <a:ext cx="1796995" cy="3479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latin typeface="Spoqa Han Sans Neo Regular" panose="020B0500000000000000" charset="-127"/>
                <a:ea typeface="Spoqa Han Sans Neo Regular" panose="020B0500000000000000" charset="-127"/>
              </a:rPr>
              <a:t>클래스 다이어그램 </a:t>
            </a:r>
            <a:r>
              <a:rPr lang="en-US" altLang="ko-KR" sz="1000" dirty="0">
                <a:latin typeface="Spoqa Han Sans Neo Regular" panose="020B0500000000000000" charset="-127"/>
                <a:ea typeface="Spoqa Han Sans Neo Regular" panose="020B0500000000000000" charset="-127"/>
              </a:rPr>
              <a:t>ERD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DE0B4C-ACE3-431F-8CC0-970B78F26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84" y="1278782"/>
            <a:ext cx="2390237" cy="48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2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001FF54-24BD-4C17-D99F-448B536B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098" y="727572"/>
            <a:ext cx="4785190" cy="56920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E24761-45A9-54BD-F56F-B5AD7486AE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9940" y="1198504"/>
            <a:ext cx="5875667" cy="5039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689AB-3DE4-4E2A-D8D0-8F7DE16EA93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7" name="모서리가 둥근 직사각형 35">
            <a:extLst>
              <a:ext uri="{FF2B5EF4-FFF2-40B4-BE49-F238E27FC236}">
                <a16:creationId xmlns:a16="http://schemas.microsoft.com/office/drawing/2014/main" id="{E44DEC4F-60AB-219A-13E2-7E7A47BD3EC3}"/>
              </a:ext>
            </a:extLst>
          </p:cNvPr>
          <p:cNvSpPr/>
          <p:nvPr/>
        </p:nvSpPr>
        <p:spPr bwMode="auto">
          <a:xfrm>
            <a:off x="802206" y="949947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Tool : Figma 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293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49B6B5C-A4FB-1C55-7BAE-7828B128EF32}"/>
              </a:ext>
            </a:extLst>
          </p:cNvPr>
          <p:cNvSpPr/>
          <p:nvPr/>
        </p:nvSpPr>
        <p:spPr>
          <a:xfrm>
            <a:off x="10170145" y="2477062"/>
            <a:ext cx="1470100" cy="4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576739" y="727572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사이트맵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71A84A1C-3D55-0D4F-3B4D-2716C9C9B0B8}"/>
              </a:ext>
            </a:extLst>
          </p:cNvPr>
          <p:cNvSpPr/>
          <p:nvPr/>
        </p:nvSpPr>
        <p:spPr>
          <a:xfrm>
            <a:off x="5198753" y="1890771"/>
            <a:ext cx="1794494" cy="435672"/>
          </a:xfrm>
          <a:prstGeom prst="roundRect">
            <a:avLst>
              <a:gd name="adj" fmla="val 47935"/>
            </a:avLst>
          </a:prstGeom>
          <a:solidFill>
            <a:schemeClr val="accent1"/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Home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201C3B92-DB57-EFFC-F073-BB585E4AB023}"/>
              </a:ext>
            </a:extLst>
          </p:cNvPr>
          <p:cNvSpPr/>
          <p:nvPr/>
        </p:nvSpPr>
        <p:spPr bwMode="auto">
          <a:xfrm>
            <a:off x="10256087" y="2123546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</a:t>
            </a:r>
          </a:p>
        </p:txBody>
      </p:sp>
      <p:cxnSp>
        <p:nvCxnSpPr>
          <p:cNvPr id="13" name="꺾인 연결선 13">
            <a:extLst>
              <a:ext uri="{FF2B5EF4-FFF2-40B4-BE49-F238E27FC236}">
                <a16:creationId xmlns:a16="http://schemas.microsoft.com/office/drawing/2014/main" id="{D233AE82-2D78-4F7E-7FCB-8A917290B116}"/>
              </a:ext>
            </a:extLst>
          </p:cNvPr>
          <p:cNvCxnSpPr>
            <a:stCxn id="59" idx="3"/>
            <a:endCxn id="10" idx="1"/>
          </p:cNvCxnSpPr>
          <p:nvPr/>
        </p:nvCxnSpPr>
        <p:spPr>
          <a:xfrm flipV="1">
            <a:off x="9150704" y="2278024"/>
            <a:ext cx="1105383" cy="2371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4">
            <a:extLst>
              <a:ext uri="{FF2B5EF4-FFF2-40B4-BE49-F238E27FC236}">
                <a16:creationId xmlns:a16="http://schemas.microsoft.com/office/drawing/2014/main" id="{37033550-C002-82E9-24F3-C3BAF74877C7}"/>
              </a:ext>
            </a:extLst>
          </p:cNvPr>
          <p:cNvCxnSpPr>
            <a:stCxn id="59" idx="3"/>
            <a:endCxn id="15" idx="1"/>
          </p:cNvCxnSpPr>
          <p:nvPr/>
        </p:nvCxnSpPr>
        <p:spPr>
          <a:xfrm>
            <a:off x="9150704" y="2515126"/>
            <a:ext cx="1105383" cy="1715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F634DB58-BCFB-1ADA-3D7C-6DCA19F3B8BA}"/>
              </a:ext>
            </a:extLst>
          </p:cNvPr>
          <p:cNvSpPr/>
          <p:nvPr/>
        </p:nvSpPr>
        <p:spPr bwMode="auto">
          <a:xfrm>
            <a:off x="10256087" y="2532223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ID/PW</a:t>
            </a: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찾기</a:t>
            </a:r>
          </a:p>
        </p:txBody>
      </p:sp>
      <p:sp>
        <p:nvSpPr>
          <p:cNvPr id="59" name="모서리가 둥근 직사각형 36">
            <a:extLst>
              <a:ext uri="{FF2B5EF4-FFF2-40B4-BE49-F238E27FC236}">
                <a16:creationId xmlns:a16="http://schemas.microsoft.com/office/drawing/2014/main" id="{210F6A63-B57E-7D0F-D1BC-AA6769766A19}"/>
              </a:ext>
            </a:extLst>
          </p:cNvPr>
          <p:cNvSpPr/>
          <p:nvPr/>
        </p:nvSpPr>
        <p:spPr>
          <a:xfrm>
            <a:off x="7464430" y="2319780"/>
            <a:ext cx="1686274" cy="390691"/>
          </a:xfrm>
          <a:prstGeom prst="roundRect">
            <a:avLst>
              <a:gd name="adj" fmla="val 41681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Login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cxnSp>
        <p:nvCxnSpPr>
          <p:cNvPr id="60" name="꺾인 연결선 37">
            <a:extLst>
              <a:ext uri="{FF2B5EF4-FFF2-40B4-BE49-F238E27FC236}">
                <a16:creationId xmlns:a16="http://schemas.microsoft.com/office/drawing/2014/main" id="{470550FB-36A9-6186-9C3C-98353291DA7D}"/>
              </a:ext>
            </a:extLst>
          </p:cNvPr>
          <p:cNvCxnSpPr>
            <a:stCxn id="6" idx="2"/>
            <a:endCxn id="59" idx="1"/>
          </p:cNvCxnSpPr>
          <p:nvPr/>
        </p:nvCxnSpPr>
        <p:spPr>
          <a:xfrm rot="16200000" flipH="1">
            <a:off x="6685874" y="1736569"/>
            <a:ext cx="188683" cy="136843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F9245B9-B77C-3497-5361-C89E842EAF5A}"/>
              </a:ext>
            </a:extLst>
          </p:cNvPr>
          <p:cNvGrpSpPr/>
          <p:nvPr/>
        </p:nvGrpSpPr>
        <p:grpSpPr>
          <a:xfrm>
            <a:off x="1220269" y="3325818"/>
            <a:ext cx="1686274" cy="2136933"/>
            <a:chOff x="1668841" y="3088777"/>
            <a:chExt cx="1686274" cy="21369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8C3ECFE-0FED-FECE-CD41-EE3EB148DC5D}"/>
                </a:ext>
              </a:extLst>
            </p:cNvPr>
            <p:cNvCxnSpPr>
              <a:stCxn id="11" idx="2"/>
              <a:endCxn id="23" idx="0"/>
            </p:cNvCxnSpPr>
            <p:nvPr/>
          </p:nvCxnSpPr>
          <p:spPr>
            <a:xfrm>
              <a:off x="2511978" y="3479468"/>
              <a:ext cx="11936" cy="14372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2">
              <a:extLst>
                <a:ext uri="{FF2B5EF4-FFF2-40B4-BE49-F238E27FC236}">
                  <a16:creationId xmlns:a16="http://schemas.microsoft.com/office/drawing/2014/main" id="{835FD4E9-8818-F323-3234-385358EE49AD}"/>
                </a:ext>
              </a:extLst>
            </p:cNvPr>
            <p:cNvSpPr/>
            <p:nvPr/>
          </p:nvSpPr>
          <p:spPr>
            <a:xfrm>
              <a:off x="1668841" y="3088777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About US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E293D4F-DF4D-7986-ADE8-ADE8104ACC52}"/>
                </a:ext>
              </a:extLst>
            </p:cNvPr>
            <p:cNvSpPr/>
            <p:nvPr/>
          </p:nvSpPr>
          <p:spPr bwMode="auto">
            <a:xfrm>
              <a:off x="1869118" y="3642181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회사소개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9" name="모서리가 둥근 직사각형 17">
              <a:extLst>
                <a:ext uri="{FF2B5EF4-FFF2-40B4-BE49-F238E27FC236}">
                  <a16:creationId xmlns:a16="http://schemas.microsoft.com/office/drawing/2014/main" id="{609E8306-E606-F5DF-892F-65766F1CCCB2}"/>
                </a:ext>
              </a:extLst>
            </p:cNvPr>
            <p:cNvSpPr/>
            <p:nvPr/>
          </p:nvSpPr>
          <p:spPr bwMode="auto">
            <a:xfrm>
              <a:off x="1869118" y="4067039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1" name="모서리가 둥근 직사각형 18">
              <a:extLst>
                <a:ext uri="{FF2B5EF4-FFF2-40B4-BE49-F238E27FC236}">
                  <a16:creationId xmlns:a16="http://schemas.microsoft.com/office/drawing/2014/main" id="{541A1B47-0BFF-2709-B6B2-9C1C56D42698}"/>
                </a:ext>
              </a:extLst>
            </p:cNvPr>
            <p:cNvSpPr/>
            <p:nvPr/>
          </p:nvSpPr>
          <p:spPr bwMode="auto">
            <a:xfrm>
              <a:off x="1869118" y="449189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창작 가이드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3" name="모서리가 둥근 직사각형 19">
              <a:extLst>
                <a:ext uri="{FF2B5EF4-FFF2-40B4-BE49-F238E27FC236}">
                  <a16:creationId xmlns:a16="http://schemas.microsoft.com/office/drawing/2014/main" id="{693BCD05-5A9B-B0F5-A949-6C9A383D1B4F}"/>
                </a:ext>
              </a:extLst>
            </p:cNvPr>
            <p:cNvSpPr/>
            <p:nvPr/>
          </p:nvSpPr>
          <p:spPr bwMode="auto">
            <a:xfrm>
              <a:off x="1869118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후원 가이드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D91B030-FB63-3336-22BE-357008D7A3EC}"/>
              </a:ext>
            </a:extLst>
          </p:cNvPr>
          <p:cNvGrpSpPr/>
          <p:nvPr/>
        </p:nvGrpSpPr>
        <p:grpSpPr>
          <a:xfrm>
            <a:off x="5246271" y="3327929"/>
            <a:ext cx="1686274" cy="2169875"/>
            <a:chOff x="6438275" y="3090888"/>
            <a:chExt cx="1686274" cy="2169875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4BF503A-F635-593C-E6E0-A65987B86517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288809" y="3479469"/>
              <a:ext cx="0" cy="147233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DC02B0-5133-69E1-11B0-E76FF362E127}"/>
                </a:ext>
              </a:extLst>
            </p:cNvPr>
            <p:cNvSpPr/>
            <p:nvPr/>
          </p:nvSpPr>
          <p:spPr>
            <a:xfrm>
              <a:off x="6438275" y="4425927"/>
              <a:ext cx="1686274" cy="465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8" name="모서리가 둥근 직사각형 25">
              <a:extLst>
                <a:ext uri="{FF2B5EF4-FFF2-40B4-BE49-F238E27FC236}">
                  <a16:creationId xmlns:a16="http://schemas.microsoft.com/office/drawing/2014/main" id="{D0232582-2322-7EAD-2A69-5BD36C8D6ADA}"/>
                </a:ext>
              </a:extLst>
            </p:cNvPr>
            <p:cNvSpPr/>
            <p:nvPr/>
          </p:nvSpPr>
          <p:spPr>
            <a:xfrm>
              <a:off x="6438275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고객센터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9" name="모서리가 둥근 직사각형 26">
              <a:extLst>
                <a:ext uri="{FF2B5EF4-FFF2-40B4-BE49-F238E27FC236}">
                  <a16:creationId xmlns:a16="http://schemas.microsoft.com/office/drawing/2014/main" id="{FF4A00D6-381A-43CA-73CC-512DD2EE0507}"/>
                </a:ext>
              </a:extLst>
            </p:cNvPr>
            <p:cNvSpPr/>
            <p:nvPr/>
          </p:nvSpPr>
          <p:spPr bwMode="auto">
            <a:xfrm>
              <a:off x="6634013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공지사항</a:t>
              </a:r>
            </a:p>
          </p:txBody>
        </p:sp>
        <p:sp>
          <p:nvSpPr>
            <p:cNvPr id="50" name="모서리가 둥근 직사각형 27">
              <a:extLst>
                <a:ext uri="{FF2B5EF4-FFF2-40B4-BE49-F238E27FC236}">
                  <a16:creationId xmlns:a16="http://schemas.microsoft.com/office/drawing/2014/main" id="{DBFE2274-4DF4-CBE2-1007-EDEE3EB81F90}"/>
                </a:ext>
              </a:extLst>
            </p:cNvPr>
            <p:cNvSpPr/>
            <p:nvPr/>
          </p:nvSpPr>
          <p:spPr bwMode="auto">
            <a:xfrm>
              <a:off x="6634013" y="403708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FAQ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8" name="모서리가 둥근 직사각형 35">
              <a:extLst>
                <a:ext uri="{FF2B5EF4-FFF2-40B4-BE49-F238E27FC236}">
                  <a16:creationId xmlns:a16="http://schemas.microsoft.com/office/drawing/2014/main" id="{70947A81-23E5-749D-641A-1D4238DB1275}"/>
                </a:ext>
              </a:extLst>
            </p:cNvPr>
            <p:cNvSpPr/>
            <p:nvPr/>
          </p:nvSpPr>
          <p:spPr bwMode="auto">
            <a:xfrm>
              <a:off x="6634013" y="448767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1:1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문의</a:t>
              </a:r>
            </a:p>
          </p:txBody>
        </p:sp>
        <p:sp>
          <p:nvSpPr>
            <p:cNvPr id="67" name="모서리가 둥근 직사각형 44">
              <a:extLst>
                <a:ext uri="{FF2B5EF4-FFF2-40B4-BE49-F238E27FC236}">
                  <a16:creationId xmlns:a16="http://schemas.microsoft.com/office/drawing/2014/main" id="{20E1FCDC-AF9C-13DA-C088-58DB3D22828D}"/>
                </a:ext>
              </a:extLst>
            </p:cNvPr>
            <p:cNvSpPr/>
            <p:nvPr/>
          </p:nvSpPr>
          <p:spPr bwMode="auto">
            <a:xfrm>
              <a:off x="6634013" y="495180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정책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31A1B4A-52D6-5773-E4D2-09BA2EB2541A}"/>
              </a:ext>
            </a:extLst>
          </p:cNvPr>
          <p:cNvGrpSpPr/>
          <p:nvPr/>
        </p:nvGrpSpPr>
        <p:grpSpPr>
          <a:xfrm>
            <a:off x="7259272" y="3283369"/>
            <a:ext cx="1753773" cy="2295850"/>
            <a:chOff x="8794139" y="3046328"/>
            <a:chExt cx="1753773" cy="22958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C4F3EA-CCA1-5D11-0015-07D37E417C0B}"/>
                </a:ext>
              </a:extLst>
            </p:cNvPr>
            <p:cNvSpPr/>
            <p:nvPr/>
          </p:nvSpPr>
          <p:spPr>
            <a:xfrm>
              <a:off x="8794139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22E221-DDEC-59C0-D6AB-C77EDA8A554D}"/>
                </a:ext>
              </a:extLst>
            </p:cNvPr>
            <p:cNvCxnSpPr>
              <a:stCxn id="63" idx="2"/>
              <a:endCxn id="72" idx="0"/>
            </p:cNvCxnSpPr>
            <p:nvPr/>
          </p:nvCxnSpPr>
          <p:spPr>
            <a:xfrm flipH="1">
              <a:off x="9658480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40">
              <a:extLst>
                <a:ext uri="{FF2B5EF4-FFF2-40B4-BE49-F238E27FC236}">
                  <a16:creationId xmlns:a16="http://schemas.microsoft.com/office/drawing/2014/main" id="{61375730-5B59-C1B8-7167-B0A2E3A8EA46}"/>
                </a:ext>
              </a:extLst>
            </p:cNvPr>
            <p:cNvSpPr/>
            <p:nvPr/>
          </p:nvSpPr>
          <p:spPr>
            <a:xfrm>
              <a:off x="8822993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마이페이지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E95ABFFF-A2AC-48B8-A86C-20DB2DE4D8D8}"/>
                </a:ext>
              </a:extLst>
            </p:cNvPr>
            <p:cNvSpPr/>
            <p:nvPr/>
          </p:nvSpPr>
          <p:spPr bwMode="auto">
            <a:xfrm>
              <a:off x="9003684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정보수정</a:t>
              </a:r>
            </a:p>
          </p:txBody>
        </p:sp>
        <p:sp>
          <p:nvSpPr>
            <p:cNvPr id="65" name="모서리가 둥근 직사각형 42">
              <a:extLst>
                <a:ext uri="{FF2B5EF4-FFF2-40B4-BE49-F238E27FC236}">
                  <a16:creationId xmlns:a16="http://schemas.microsoft.com/office/drawing/2014/main" id="{B9545851-BC30-B20D-CCAA-96B0D3122FF4}"/>
                </a:ext>
              </a:extLst>
            </p:cNvPr>
            <p:cNvSpPr/>
            <p:nvPr/>
          </p:nvSpPr>
          <p:spPr bwMode="auto">
            <a:xfrm>
              <a:off x="9003684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내역</a:t>
              </a:r>
            </a:p>
          </p:txBody>
        </p:sp>
        <p:sp>
          <p:nvSpPr>
            <p:cNvPr id="66" name="모서리가 둥근 직사각형 43">
              <a:extLst>
                <a:ext uri="{FF2B5EF4-FFF2-40B4-BE49-F238E27FC236}">
                  <a16:creationId xmlns:a16="http://schemas.microsoft.com/office/drawing/2014/main" id="{115E1764-0870-7968-80E3-971591AFE67A}"/>
                </a:ext>
              </a:extLst>
            </p:cNvPr>
            <p:cNvSpPr/>
            <p:nvPr/>
          </p:nvSpPr>
          <p:spPr bwMode="auto">
            <a:xfrm>
              <a:off x="9003684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등록</a:t>
              </a:r>
            </a:p>
          </p:txBody>
        </p:sp>
        <p:sp>
          <p:nvSpPr>
            <p:cNvPr id="72" name="모서리가 둥근 직사각형 49">
              <a:extLst>
                <a:ext uri="{FF2B5EF4-FFF2-40B4-BE49-F238E27FC236}">
                  <a16:creationId xmlns:a16="http://schemas.microsoft.com/office/drawing/2014/main" id="{95F0C4CA-BCCF-B114-00B8-556D2C12A8E6}"/>
                </a:ext>
              </a:extLst>
            </p:cNvPr>
            <p:cNvSpPr/>
            <p:nvPr/>
          </p:nvSpPr>
          <p:spPr bwMode="auto">
            <a:xfrm>
              <a:off x="9003684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알림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3F4AFC-1EBA-CD23-8806-98E235EB09C1}"/>
              </a:ext>
            </a:extLst>
          </p:cNvPr>
          <p:cNvGrpSpPr/>
          <p:nvPr/>
        </p:nvGrpSpPr>
        <p:grpSpPr>
          <a:xfrm>
            <a:off x="3233270" y="3325819"/>
            <a:ext cx="1686274" cy="2136932"/>
            <a:chOff x="4053558" y="3088778"/>
            <a:chExt cx="1686274" cy="2136932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635DE16-EDE0-8F29-93DC-E0402DC2BEBD}"/>
                </a:ext>
              </a:extLst>
            </p:cNvPr>
            <p:cNvCxnSpPr>
              <a:cxnSpLocks/>
              <a:stCxn id="52" idx="2"/>
              <a:endCxn id="79" idx="0"/>
            </p:cNvCxnSpPr>
            <p:nvPr/>
          </p:nvCxnSpPr>
          <p:spPr>
            <a:xfrm>
              <a:off x="4896695" y="3479469"/>
              <a:ext cx="5000" cy="14372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29">
              <a:extLst>
                <a:ext uri="{FF2B5EF4-FFF2-40B4-BE49-F238E27FC236}">
                  <a16:creationId xmlns:a16="http://schemas.microsoft.com/office/drawing/2014/main" id="{DE01AB02-C85B-4534-2A43-22E4BD5069FB}"/>
                </a:ext>
              </a:extLst>
            </p:cNvPr>
            <p:cNvSpPr/>
            <p:nvPr/>
          </p:nvSpPr>
          <p:spPr>
            <a:xfrm>
              <a:off x="4053558" y="308877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kumimoji="0"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프로젝트</a:t>
              </a:r>
            </a:p>
          </p:txBody>
        </p:sp>
        <p:sp>
          <p:nvSpPr>
            <p:cNvPr id="53" name="모서리가 둥근 직사각형 30">
              <a:extLst>
                <a:ext uri="{FF2B5EF4-FFF2-40B4-BE49-F238E27FC236}">
                  <a16:creationId xmlns:a16="http://schemas.microsoft.com/office/drawing/2014/main" id="{5DE720FE-DECB-1809-64C5-50471E8F7C73}"/>
                </a:ext>
              </a:extLst>
            </p:cNvPr>
            <p:cNvSpPr/>
            <p:nvPr/>
          </p:nvSpPr>
          <p:spPr bwMode="auto">
            <a:xfrm>
              <a:off x="4246899" y="406363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인기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4" name="모서리가 둥근 직사각형 31">
              <a:extLst>
                <a:ext uri="{FF2B5EF4-FFF2-40B4-BE49-F238E27FC236}">
                  <a16:creationId xmlns:a16="http://schemas.microsoft.com/office/drawing/2014/main" id="{AE35E27F-0FEB-9278-26E1-067662E7BEF9}"/>
                </a:ext>
              </a:extLst>
            </p:cNvPr>
            <p:cNvSpPr/>
            <p:nvPr/>
          </p:nvSpPr>
          <p:spPr bwMode="auto">
            <a:xfrm>
              <a:off x="4246899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장르별</a:t>
              </a:r>
            </a:p>
          </p:txBody>
        </p:sp>
        <p:sp>
          <p:nvSpPr>
            <p:cNvPr id="78" name="모서리가 둥근 직사각형 30">
              <a:extLst>
                <a:ext uri="{FF2B5EF4-FFF2-40B4-BE49-F238E27FC236}">
                  <a16:creationId xmlns:a16="http://schemas.microsoft.com/office/drawing/2014/main" id="{46D80C2E-5117-959F-88F0-1B2683DDFF4F}"/>
                </a:ext>
              </a:extLst>
            </p:cNvPr>
            <p:cNvSpPr/>
            <p:nvPr/>
          </p:nvSpPr>
          <p:spPr bwMode="auto">
            <a:xfrm>
              <a:off x="4246899" y="4481752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신규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79" name="모서리가 둥근 직사각형 30">
              <a:extLst>
                <a:ext uri="{FF2B5EF4-FFF2-40B4-BE49-F238E27FC236}">
                  <a16:creationId xmlns:a16="http://schemas.microsoft.com/office/drawing/2014/main" id="{A7EEDD24-A1F7-E0C0-E767-AED01A2CD35F}"/>
                </a:ext>
              </a:extLst>
            </p:cNvPr>
            <p:cNvSpPr/>
            <p:nvPr/>
          </p:nvSpPr>
          <p:spPr bwMode="auto">
            <a:xfrm>
              <a:off x="4246899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예정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161D92-DEB3-91CF-94B8-5F09420FEFB5}"/>
              </a:ext>
            </a:extLst>
          </p:cNvPr>
          <p:cNvSpPr/>
          <p:nvPr/>
        </p:nvSpPr>
        <p:spPr>
          <a:xfrm>
            <a:off x="1372241" y="1609787"/>
            <a:ext cx="1127343" cy="2939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전용 화면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7D9D74CA-E50F-BD8D-5062-6F2469348C18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rot="5400000" flipH="1" flipV="1">
            <a:off x="3580016" y="809834"/>
            <a:ext cx="999375" cy="4032594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FE8BF312-BB72-4842-DEB8-B11DE2834999}"/>
              </a:ext>
            </a:extLst>
          </p:cNvPr>
          <p:cNvCxnSpPr>
            <a:stCxn id="6" idx="2"/>
            <a:endCxn id="63" idx="0"/>
          </p:cNvCxnSpPr>
          <p:nvPr/>
        </p:nvCxnSpPr>
        <p:spPr>
          <a:xfrm rot="16200000" flipH="1">
            <a:off x="6612888" y="1809554"/>
            <a:ext cx="1001486" cy="203526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35">
            <a:extLst>
              <a:ext uri="{FF2B5EF4-FFF2-40B4-BE49-F238E27FC236}">
                <a16:creationId xmlns:a16="http://schemas.microsoft.com/office/drawing/2014/main" id="{CB47853D-9C91-D822-AD8E-689497B57C01}"/>
              </a:ext>
            </a:extLst>
          </p:cNvPr>
          <p:cNvSpPr/>
          <p:nvPr/>
        </p:nvSpPr>
        <p:spPr bwMode="auto">
          <a:xfrm>
            <a:off x="1312999" y="2019601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작성권한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74AEFF3-719D-8F60-5C20-21E04BCEE6A6}"/>
              </a:ext>
            </a:extLst>
          </p:cNvPr>
          <p:cNvCxnSpPr>
            <a:stCxn id="52" idx="0"/>
            <a:endCxn id="6" idx="2"/>
          </p:cNvCxnSpPr>
          <p:nvPr/>
        </p:nvCxnSpPr>
        <p:spPr>
          <a:xfrm rot="5400000" flipH="1" flipV="1">
            <a:off x="4586515" y="1816335"/>
            <a:ext cx="999376" cy="201959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7DF927F2-EAA7-4857-1DA6-0A97C1D2B3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575D51B-409E-C64C-4526-E6F0A02C6119}"/>
              </a:ext>
            </a:extLst>
          </p:cNvPr>
          <p:cNvGrpSpPr/>
          <p:nvPr/>
        </p:nvGrpSpPr>
        <p:grpSpPr>
          <a:xfrm>
            <a:off x="9339772" y="3283369"/>
            <a:ext cx="1753773" cy="2295850"/>
            <a:chOff x="10472763" y="3046328"/>
            <a:chExt cx="1753773" cy="229585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3F4DD73-A880-E9D3-7422-7292648BBA31}"/>
                </a:ext>
              </a:extLst>
            </p:cNvPr>
            <p:cNvSpPr/>
            <p:nvPr/>
          </p:nvSpPr>
          <p:spPr>
            <a:xfrm>
              <a:off x="10472763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BE47957-2B67-23DE-4B80-40DB10346A47}"/>
                </a:ext>
              </a:extLst>
            </p:cNvPr>
            <p:cNvCxnSpPr>
              <a:stCxn id="120" idx="2"/>
              <a:endCxn id="124" idx="0"/>
            </p:cNvCxnSpPr>
            <p:nvPr/>
          </p:nvCxnSpPr>
          <p:spPr>
            <a:xfrm flipH="1">
              <a:off x="11337104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모서리가 둥근 직사각형 40">
              <a:extLst>
                <a:ext uri="{FF2B5EF4-FFF2-40B4-BE49-F238E27FC236}">
                  <a16:creationId xmlns:a16="http://schemas.microsoft.com/office/drawing/2014/main" id="{85AC2F1A-6F05-044B-07B1-A69071A66266}"/>
                </a:ext>
              </a:extLst>
            </p:cNvPr>
            <p:cNvSpPr/>
            <p:nvPr/>
          </p:nvSpPr>
          <p:spPr>
            <a:xfrm>
              <a:off x="10501617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설정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21" name="모서리가 둥근 직사각형 41">
              <a:extLst>
                <a:ext uri="{FF2B5EF4-FFF2-40B4-BE49-F238E27FC236}">
                  <a16:creationId xmlns:a16="http://schemas.microsoft.com/office/drawing/2014/main" id="{0C96E014-CC97-60BC-8DBA-8EF0C60C0DE8}"/>
                </a:ext>
              </a:extLst>
            </p:cNvPr>
            <p:cNvSpPr/>
            <p:nvPr/>
          </p:nvSpPr>
          <p:spPr bwMode="auto">
            <a:xfrm>
              <a:off x="10682308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프로필 정보</a:t>
              </a:r>
            </a:p>
          </p:txBody>
        </p:sp>
        <p:sp>
          <p:nvSpPr>
            <p:cNvPr id="122" name="모서리가 둥근 직사각형 42">
              <a:extLst>
                <a:ext uri="{FF2B5EF4-FFF2-40B4-BE49-F238E27FC236}">
                  <a16:creationId xmlns:a16="http://schemas.microsoft.com/office/drawing/2014/main" id="{CEBDC19E-78CE-17EC-0593-AED9E7E6A73E}"/>
                </a:ext>
              </a:extLst>
            </p:cNvPr>
            <p:cNvSpPr/>
            <p:nvPr/>
          </p:nvSpPr>
          <p:spPr bwMode="auto">
            <a:xfrm>
              <a:off x="10682308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계정 정보</a:t>
              </a:r>
            </a:p>
          </p:txBody>
        </p:sp>
        <p:sp>
          <p:nvSpPr>
            <p:cNvPr id="123" name="모서리가 둥근 직사각형 43">
              <a:extLst>
                <a:ext uri="{FF2B5EF4-FFF2-40B4-BE49-F238E27FC236}">
                  <a16:creationId xmlns:a16="http://schemas.microsoft.com/office/drawing/2014/main" id="{9C23AFC7-3E84-A445-2BCF-B55AC8A4AAC3}"/>
                </a:ext>
              </a:extLst>
            </p:cNvPr>
            <p:cNvSpPr/>
            <p:nvPr/>
          </p:nvSpPr>
          <p:spPr bwMode="auto">
            <a:xfrm>
              <a:off x="10682308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배송지 관리</a:t>
              </a:r>
            </a:p>
          </p:txBody>
        </p:sp>
        <p:sp>
          <p:nvSpPr>
            <p:cNvPr id="124" name="모서리가 둥근 직사각형 49">
              <a:extLst>
                <a:ext uri="{FF2B5EF4-FFF2-40B4-BE49-F238E27FC236}">
                  <a16:creationId xmlns:a16="http://schemas.microsoft.com/office/drawing/2014/main" id="{ED550F23-63A6-30AF-F456-DF0916E1C890}"/>
                </a:ext>
              </a:extLst>
            </p:cNvPr>
            <p:cNvSpPr/>
            <p:nvPr/>
          </p:nvSpPr>
          <p:spPr bwMode="auto">
            <a:xfrm>
              <a:off x="10682308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알림 수신여부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C02DD7E-0836-D4DC-30B3-F143131F4E90}"/>
              </a:ext>
            </a:extLst>
          </p:cNvPr>
          <p:cNvCxnSpPr>
            <a:stCxn id="6" idx="2"/>
            <a:endCxn id="48" idx="0"/>
          </p:cNvCxnSpPr>
          <p:nvPr/>
        </p:nvCxnSpPr>
        <p:spPr>
          <a:xfrm flipH="1">
            <a:off x="6089408" y="2326443"/>
            <a:ext cx="6592" cy="1001486"/>
          </a:xfrm>
          <a:prstGeom prst="lin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130354E-BF0F-490C-381B-B5E7C5AAE045}"/>
              </a:ext>
            </a:extLst>
          </p:cNvPr>
          <p:cNvCxnSpPr>
            <a:stCxn id="6" idx="2"/>
            <a:endCxn id="118" idx="0"/>
          </p:cNvCxnSpPr>
          <p:nvPr/>
        </p:nvCxnSpPr>
        <p:spPr>
          <a:xfrm rot="16200000" flipH="1">
            <a:off x="7677866" y="744576"/>
            <a:ext cx="956926" cy="4120659"/>
          </a:xfrm>
          <a:prstGeom prst="bentConnector3">
            <a:avLst>
              <a:gd name="adj1" fmla="val 52330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437D73-2D10-AC2E-A494-775CBD2D9DE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15896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33345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5674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Header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메뉴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: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| 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펀딩예정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로그인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회원가입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52899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2049550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42832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Index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메인배너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6ECD7A-DFC7-7259-DBC3-46182C8BE5AF}"/>
              </a:ext>
            </a:extLst>
          </p:cNvPr>
          <p:cNvGrpSpPr/>
          <p:nvPr/>
        </p:nvGrpSpPr>
        <p:grpSpPr>
          <a:xfrm>
            <a:off x="6980426" y="3655325"/>
            <a:ext cx="4614674" cy="1219298"/>
            <a:chOff x="6980426" y="633345"/>
            <a:chExt cx="4614674" cy="12192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AC3A2E-9887-9D18-870A-DE4C5BB3AAC4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49A109-5A7D-A3AE-01ED-1E39359B70E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문학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/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에세이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웹툰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EBCF2B9-878C-D3AC-2D5C-2EB29D92CBD7}"/>
              </a:ext>
            </a:extLst>
          </p:cNvPr>
          <p:cNvGrpSpPr/>
          <p:nvPr/>
        </p:nvGrpSpPr>
        <p:grpSpPr>
          <a:xfrm>
            <a:off x="6980426" y="5247058"/>
            <a:ext cx="4614674" cy="1219298"/>
            <a:chOff x="6980426" y="633345"/>
            <a:chExt cx="4614674" cy="12192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D9DDD-8764-0998-E481-D0AB22A8C6F2}"/>
                </a:ext>
              </a:extLst>
            </p:cNvPr>
            <p:cNvSpPr txBox="1"/>
            <p:nvPr/>
          </p:nvSpPr>
          <p:spPr>
            <a:xfrm>
              <a:off x="6980427" y="633345"/>
              <a:ext cx="49956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Footer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75C7C-DCF4-5778-2203-38A473050A2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회사소개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이용안내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창작가이드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후원가이드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정책          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이용약관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개인정보처리방침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고객지원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3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60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Index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배너파일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EB2C03-AB02-5803-39E7-880B04D3ADAD}"/>
              </a:ext>
            </a:extLst>
          </p:cNvPr>
          <p:cNvSpPr txBox="1"/>
          <p:nvPr/>
        </p:nvSpPr>
        <p:spPr>
          <a:xfrm>
            <a:off x="596900" y="1060075"/>
            <a:ext cx="74847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Index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004CF-1DD7-1ED3-B323-534EE38250A4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62575A-6EE4-45D1-4B80-265F6C0B5848}"/>
              </a:ext>
            </a:extLst>
          </p:cNvPr>
          <p:cNvGrpSpPr/>
          <p:nvPr/>
        </p:nvGrpSpPr>
        <p:grpSpPr>
          <a:xfrm>
            <a:off x="3870259" y="625376"/>
            <a:ext cx="7534620" cy="5272761"/>
            <a:chOff x="3870259" y="625376"/>
            <a:chExt cx="7534620" cy="527276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09A032D-61F7-53FF-F541-DB1F926C7B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70259" y="625376"/>
              <a:ext cx="7534620" cy="5272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F095F1-A005-84B7-FAC5-4099D4C62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11" t="4001" r="2488" b="5169"/>
            <a:stretch/>
          </p:blipFill>
          <p:spPr>
            <a:xfrm>
              <a:off x="6604461" y="4493085"/>
              <a:ext cx="1381991" cy="1009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870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A9309-924A-CFA3-A0E2-DD3EE051A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37796" y="2759537"/>
            <a:ext cx="6068998" cy="22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D401975-C9D0-4C6F-45F2-8CCF0A253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78678" y="1217650"/>
            <a:ext cx="7787235" cy="165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id="{2B33030D-664F-AABD-BDFE-F264E0ACF93E}"/>
              </a:ext>
            </a:extLst>
          </p:cNvPr>
          <p:cNvSpPr/>
          <p:nvPr/>
        </p:nvSpPr>
        <p:spPr bwMode="auto">
          <a:xfrm>
            <a:off x="9992544" y="1151791"/>
            <a:ext cx="1507538" cy="1974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noFill/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endParaRPr lang="ko-KR" altLang="en-US" sz="9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59325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Index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421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헤더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통합검색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프로필 사진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주요 소식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카로셀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배너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3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카드형 멀티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카로셀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카드형 멀티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카로셀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푸터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회사소개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이용안내 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정책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고객지원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0CA47-997F-6A50-8145-FECF533EEE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681" y="473935"/>
            <a:ext cx="7787235" cy="3780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F08DB9-910C-13AA-0179-D68C3E9438F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680" y="839552"/>
            <a:ext cx="7787235" cy="3588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9BA980-812B-B8B8-9A8E-78CBE80346E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F3F4A-3087-7418-92C1-1A5AE90AA681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1" name="모서리가 둥근 직사각형 35">
            <a:extLst>
              <a:ext uri="{FF2B5EF4-FFF2-40B4-BE49-F238E27FC236}">
                <a16:creationId xmlns:a16="http://schemas.microsoft.com/office/drawing/2014/main" id="{F689EBF1-0E04-1AD7-B0FB-7B2BF8935E88}"/>
              </a:ext>
            </a:extLst>
          </p:cNvPr>
          <p:cNvSpPr/>
          <p:nvPr/>
        </p:nvSpPr>
        <p:spPr bwMode="auto">
          <a:xfrm>
            <a:off x="7930341" y="502233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전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A667CF0-4255-2C91-4871-3AC2B93B6B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9215" y="5113696"/>
            <a:ext cx="5987579" cy="904752"/>
          </a:xfrm>
          <a:prstGeom prst="rect">
            <a:avLst/>
          </a:prstGeom>
        </p:spPr>
      </p:pic>
      <p:sp>
        <p:nvSpPr>
          <p:cNvPr id="12" name="모서리가 둥근 직사각형 35">
            <a:extLst>
              <a:ext uri="{FF2B5EF4-FFF2-40B4-BE49-F238E27FC236}">
                <a16:creationId xmlns:a16="http://schemas.microsoft.com/office/drawing/2014/main" id="{31F72DAB-11DB-AFFF-6F7D-68EF0C06C955}"/>
              </a:ext>
            </a:extLst>
          </p:cNvPr>
          <p:cNvSpPr/>
          <p:nvPr/>
        </p:nvSpPr>
        <p:spPr bwMode="auto">
          <a:xfrm>
            <a:off x="7930341" y="859251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53A9F3-5251-5267-6D4C-30B53837579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46" b="55765"/>
          <a:stretch/>
        </p:blipFill>
        <p:spPr>
          <a:xfrm>
            <a:off x="10069475" y="906917"/>
            <a:ext cx="992281" cy="666396"/>
          </a:xfrm>
          <a:prstGeom prst="rect">
            <a:avLst/>
          </a:prstGeom>
        </p:spPr>
      </p:pic>
      <p:sp>
        <p:nvSpPr>
          <p:cNvPr id="20" name="모서리가 둥근 직사각형 35">
            <a:extLst>
              <a:ext uri="{FF2B5EF4-FFF2-40B4-BE49-F238E27FC236}">
                <a16:creationId xmlns:a16="http://schemas.microsoft.com/office/drawing/2014/main" id="{C9EF21D1-3300-C128-D8B7-D08F4B9B8FB6}"/>
              </a:ext>
            </a:extLst>
          </p:cNvPr>
          <p:cNvSpPr/>
          <p:nvPr/>
        </p:nvSpPr>
        <p:spPr bwMode="auto">
          <a:xfrm>
            <a:off x="9992544" y="1150790"/>
            <a:ext cx="1507538" cy="19744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A8A937-0197-AAEE-DC0F-1A17EED207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306"/>
          <a:stretch/>
        </p:blipFill>
        <p:spPr>
          <a:xfrm>
            <a:off x="10069472" y="1555624"/>
            <a:ext cx="992284" cy="10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3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DCD88D-28BA-CFA1-EB3E-B4984F209B21}"/>
              </a:ext>
            </a:extLst>
          </p:cNvPr>
          <p:cNvSpPr/>
          <p:nvPr/>
        </p:nvSpPr>
        <p:spPr>
          <a:xfrm>
            <a:off x="8700406" y="4373105"/>
            <a:ext cx="2679500" cy="15292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5798699-2F0A-ABE2-4F96-9101862DE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12031" y="620463"/>
            <a:ext cx="4885093" cy="169227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240D3F-978C-DA4E-3019-9BA3CFC49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52315" y="2456569"/>
            <a:ext cx="4821711" cy="166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6376F3-664B-C4C4-45D6-6C298A386056}"/>
              </a:ext>
            </a:extLst>
          </p:cNvPr>
          <p:cNvSpPr/>
          <p:nvPr/>
        </p:nvSpPr>
        <p:spPr>
          <a:xfrm>
            <a:off x="8341822" y="2511752"/>
            <a:ext cx="3139016" cy="170356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60E5D-2D06-BA6D-8C43-FDA2272FB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2031" y="1526598"/>
            <a:ext cx="4885093" cy="158060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C868A65-B53F-FE78-D0DA-45CB2808DA5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4" t="24702" r="36208" b="24251"/>
          <a:stretch/>
        </p:blipFill>
        <p:spPr>
          <a:xfrm>
            <a:off x="5863244" y="1621418"/>
            <a:ext cx="5351546" cy="3762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914949-9CDF-C529-9F32-61D67ABBD9B1}"/>
              </a:ext>
            </a:extLst>
          </p:cNvPr>
          <p:cNvSpPr/>
          <p:nvPr/>
        </p:nvSpPr>
        <p:spPr>
          <a:xfrm>
            <a:off x="10206180" y="507760"/>
            <a:ext cx="100861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indexMapper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65FD58B-3DE6-0764-FF7E-B3E0D95FA856}"/>
              </a:ext>
            </a:extLst>
          </p:cNvPr>
          <p:cNvCxnSpPr>
            <a:cxnSpLocks/>
          </p:cNvCxnSpPr>
          <p:nvPr/>
        </p:nvCxnSpPr>
        <p:spPr>
          <a:xfrm>
            <a:off x="6367549" y="1883458"/>
            <a:ext cx="1668087" cy="0"/>
          </a:xfrm>
          <a:prstGeom prst="line">
            <a:avLst/>
          </a:prstGeom>
          <a:ln w="12700" cap="rnd">
            <a:solidFill>
              <a:srgbClr val="FF000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06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리스트 노출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① 상품 정보 클릭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      - 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클릭한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 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상품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호출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 및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상세페이지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출력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/>
            <a:r>
              <a:rPr lang="ko-KR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 ② 카테고리(</a:t>
            </a:r>
            <a:r>
              <a:rPr lang="ko-KR" altLang="en-US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인기펀딩</a:t>
            </a: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/</a:t>
            </a:r>
            <a:r>
              <a:rPr lang="ko-KR" altLang="en-US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신규펀딩</a:t>
            </a: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 등) 클릭</a:t>
            </a:r>
            <a:endParaRPr lang="ko-KR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  <a:cs typeface="+mn-lt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       - Controller 및 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Mapper를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통해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 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         SQL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select문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호출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,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해당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페이지로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 이</a:t>
            </a: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lt"/>
              </a:rPr>
              <a:t>동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Poppins Light"/>
            </a:endParaRPr>
          </a:p>
          <a:p>
            <a:pPr algn="just"/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           &gt; 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인기펀딩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 :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popluarFunding.jsp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Poppins Light"/>
            </a:endParaRPr>
          </a:p>
          <a:p>
            <a:pPr algn="just"/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           &gt;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신규펀딩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 : </a:t>
            </a:r>
            <a:r>
              <a:rPr lang="en-US" altLang="ko-KR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Poppins Light"/>
              </a:rPr>
              <a:t>newFunding.jsp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8044E-2CBF-3FDA-55D5-8F6E989A2879}"/>
              </a:ext>
            </a:extLst>
          </p:cNvPr>
          <p:cNvSpPr txBox="1"/>
          <p:nvPr/>
        </p:nvSpPr>
        <p:spPr>
          <a:xfrm>
            <a:off x="596900" y="1060075"/>
            <a:ext cx="159325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Index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473CC-E832-F1EA-3FB5-CFD0F825F6B9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9DD3601-421B-FFAC-9F3E-0FB1A115F8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084" y="4667111"/>
            <a:ext cx="2886550" cy="13513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1E3667D-9D22-2EE3-3CE8-7CDD227CD3B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3906" y="4310994"/>
            <a:ext cx="4651274" cy="16030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1D1294-2517-E208-87B2-86B4651455CC}"/>
              </a:ext>
            </a:extLst>
          </p:cNvPr>
          <p:cNvSpPr/>
          <p:nvPr/>
        </p:nvSpPr>
        <p:spPr>
          <a:xfrm>
            <a:off x="626106" y="4430011"/>
            <a:ext cx="1202694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indexController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50247F-086C-D5EA-D817-17292B58488A}"/>
              </a:ext>
            </a:extLst>
          </p:cNvPr>
          <p:cNvSpPr/>
          <p:nvPr/>
        </p:nvSpPr>
        <p:spPr>
          <a:xfrm>
            <a:off x="9638637" y="1377530"/>
            <a:ext cx="157842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headerFundingMapper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58B2D8E-05D8-C182-9E34-03FD3DE9D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12031" y="2425455"/>
            <a:ext cx="4885093" cy="169227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07AC3A-5E7A-9A79-68C2-D5D6DD3AFC3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3244" y="743003"/>
            <a:ext cx="5351547" cy="40936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E77DED-A222-1C22-9DF8-FC09F160F4E0}"/>
              </a:ext>
            </a:extLst>
          </p:cNvPr>
          <p:cNvSpPr/>
          <p:nvPr/>
        </p:nvSpPr>
        <p:spPr>
          <a:xfrm>
            <a:off x="10216282" y="2218591"/>
            <a:ext cx="100861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indexMapper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2E364A7B-418D-7F1E-E3B9-92D6E0B46712}"/>
              </a:ext>
            </a:extLst>
          </p:cNvPr>
          <p:cNvSpPr/>
          <p:nvPr/>
        </p:nvSpPr>
        <p:spPr>
          <a:xfrm>
            <a:off x="8565180" y="3127322"/>
            <a:ext cx="558723" cy="3828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3" name="말풍선: 사각형 42">
            <a:extLst>
              <a:ext uri="{FF2B5EF4-FFF2-40B4-BE49-F238E27FC236}">
                <a16:creationId xmlns:a16="http://schemas.microsoft.com/office/drawing/2014/main" id="{24A5A432-A62D-C91A-23AE-383CD9339C3B}"/>
              </a:ext>
            </a:extLst>
          </p:cNvPr>
          <p:cNvSpPr/>
          <p:nvPr/>
        </p:nvSpPr>
        <p:spPr>
          <a:xfrm>
            <a:off x="7838666" y="4212594"/>
            <a:ext cx="1224504" cy="321022"/>
          </a:xfrm>
          <a:prstGeom prst="wedgeRectCallout">
            <a:avLst>
              <a:gd name="adj1" fmla="val 18678"/>
              <a:gd name="adj2" fmla="val -9429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카로셀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+1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씩 넘기기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7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253B88A-073A-8356-015B-69BA4F8231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3244" y="2468521"/>
            <a:ext cx="5351547" cy="409363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8BC6E83-5AA3-DC59-AFDE-52874DC97C6D}"/>
              </a:ext>
            </a:extLst>
          </p:cNvPr>
          <p:cNvCxnSpPr/>
          <p:nvPr/>
        </p:nvCxnSpPr>
        <p:spPr>
          <a:xfrm>
            <a:off x="7006928" y="2625703"/>
            <a:ext cx="2355273" cy="0"/>
          </a:xfrm>
          <a:prstGeom prst="line">
            <a:avLst/>
          </a:prstGeom>
          <a:ln w="12700" cap="rnd">
            <a:solidFill>
              <a:srgbClr val="FF000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4C93E7-6CAE-8C9E-5D87-2A502F61AB0D}"/>
              </a:ext>
            </a:extLst>
          </p:cNvPr>
          <p:cNvCxnSpPr>
            <a:cxnSpLocks/>
          </p:cNvCxnSpPr>
          <p:nvPr/>
        </p:nvCxnSpPr>
        <p:spPr>
          <a:xfrm>
            <a:off x="6788727" y="886837"/>
            <a:ext cx="2008397" cy="0"/>
          </a:xfrm>
          <a:prstGeom prst="line">
            <a:avLst/>
          </a:prstGeom>
          <a:ln w="12700" cap="rnd">
            <a:solidFill>
              <a:srgbClr val="FF000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말풍선: 사각형 44">
            <a:extLst>
              <a:ext uri="{FF2B5EF4-FFF2-40B4-BE49-F238E27FC236}">
                <a16:creationId xmlns:a16="http://schemas.microsoft.com/office/drawing/2014/main" id="{C4375FC3-6641-DA34-500B-5A570145527E}"/>
              </a:ext>
            </a:extLst>
          </p:cNvPr>
          <p:cNvSpPr/>
          <p:nvPr/>
        </p:nvSpPr>
        <p:spPr>
          <a:xfrm>
            <a:off x="5836670" y="4783313"/>
            <a:ext cx="1904114" cy="687689"/>
          </a:xfrm>
          <a:prstGeom prst="wedgeRectCallout">
            <a:avLst>
              <a:gd name="adj1" fmla="val -63130"/>
              <a:gd name="adj2" fmla="val -884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반복여부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넘겨질 아이템 수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</a:t>
            </a:r>
            <a:b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</a:b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autoplay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네비게이터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출력 여부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설정 스크립트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46" name="말풍선: 사각형 45">
            <a:extLst>
              <a:ext uri="{FF2B5EF4-FFF2-40B4-BE49-F238E27FC236}">
                <a16:creationId xmlns:a16="http://schemas.microsoft.com/office/drawing/2014/main" id="{E6027046-6DDC-3BFD-9594-DC3B01628C81}"/>
              </a:ext>
            </a:extLst>
          </p:cNvPr>
          <p:cNvSpPr/>
          <p:nvPr/>
        </p:nvSpPr>
        <p:spPr>
          <a:xfrm>
            <a:off x="9635637" y="4485006"/>
            <a:ext cx="1544138" cy="272709"/>
          </a:xfrm>
          <a:prstGeom prst="wedgeRectCallout">
            <a:avLst>
              <a:gd name="adj1" fmla="val -21550"/>
              <a:gd name="adj2" fmla="val 8196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Owl.carousel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Plug-in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011607-12BF-5498-5EF6-1FF5CDD320FC}"/>
              </a:ext>
            </a:extLst>
          </p:cNvPr>
          <p:cNvSpPr txBox="1"/>
          <p:nvPr/>
        </p:nvSpPr>
        <p:spPr>
          <a:xfrm>
            <a:off x="8797124" y="4891530"/>
            <a:ext cx="2452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u="sng" dirty="0">
                <a:solidFill>
                  <a:srgbClr val="608CBA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  <a:hlinkClick r:id="rId12"/>
              </a:rPr>
              <a:t>owlcarousel2.github.io/OwlCarousel2/</a:t>
            </a:r>
            <a:endParaRPr lang="en-US" altLang="ko-KR" sz="1000" b="0" i="0" u="sng" dirty="0">
              <a:solidFill>
                <a:srgbClr val="608CBA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AF6584B-184F-EA70-2336-41DE6F12FE8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5458" y="5207502"/>
            <a:ext cx="2452224" cy="5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18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8044E-2CBF-3FDA-55D5-8F6E989A2879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통합검색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473CC-E832-F1EA-3FB5-CFD0F825F6B9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04FC09-85DA-31A9-A0E5-6DDDA7523A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4187" y="625376"/>
            <a:ext cx="7618060" cy="5189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1F5B97-E2E2-F3B1-12D4-88AB7122A08A}"/>
              </a:ext>
            </a:extLst>
          </p:cNvPr>
          <p:cNvSpPr txBox="1"/>
          <p:nvPr/>
        </p:nvSpPr>
        <p:spPr>
          <a:xfrm>
            <a:off x="626084" y="2156733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SearchResult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D1510-42A6-CE1A-6DCC-0046D30E1F7C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4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751031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33345"/>
            <a:ext cx="4614674" cy="737114"/>
            <a:chOff x="6980426" y="633345"/>
            <a:chExt cx="4614674" cy="7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기획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주요 기능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서비스 플로우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229389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Project Overview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2049550"/>
            <a:ext cx="4614674" cy="1460389"/>
            <a:chOff x="6980426" y="633345"/>
            <a:chExt cx="4614674" cy="14603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68287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Planning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11798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프로젝트 개발환경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Gantt Chart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Git Network 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버전 이력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2198B1-5474-AAA5-5648-002791EAC862}"/>
              </a:ext>
            </a:extLst>
          </p:cNvPr>
          <p:cNvGrpSpPr/>
          <p:nvPr/>
        </p:nvGrpSpPr>
        <p:grpSpPr>
          <a:xfrm>
            <a:off x="6980426" y="3969274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139816-8DEE-32D9-37B4-170FD91B2186}"/>
                </a:ext>
              </a:extLst>
            </p:cNvPr>
            <p:cNvSpPr txBox="1"/>
            <p:nvPr/>
          </p:nvSpPr>
          <p:spPr>
            <a:xfrm>
              <a:off x="6980427" y="633345"/>
              <a:ext cx="172002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요구사항 정의서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&amp;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명세서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579710-DC11-6B9F-128A-82F69BA17DD0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기능별 요구사항 정의서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&amp;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명세서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3B263C-14CD-3C4F-6925-B9EBDCE00AE3}"/>
              </a:ext>
            </a:extLst>
          </p:cNvPr>
          <p:cNvCxnSpPr/>
          <p:nvPr/>
        </p:nvCxnSpPr>
        <p:spPr>
          <a:xfrm>
            <a:off x="6653807" y="4705678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854845-1E07-6D83-20E9-3123654BC735}"/>
              </a:ext>
            </a:extLst>
          </p:cNvPr>
          <p:cNvGrpSpPr/>
          <p:nvPr/>
        </p:nvGrpSpPr>
        <p:grpSpPr>
          <a:xfrm>
            <a:off x="6980426" y="4989056"/>
            <a:ext cx="4614674" cy="496023"/>
            <a:chOff x="6980426" y="633345"/>
            <a:chExt cx="4614674" cy="4960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C482F0-9410-84BB-7271-F4C41A9E99D4}"/>
                </a:ext>
              </a:extLst>
            </p:cNvPr>
            <p:cNvSpPr txBox="1"/>
            <p:nvPr/>
          </p:nvSpPr>
          <p:spPr>
            <a:xfrm>
              <a:off x="6980427" y="633345"/>
              <a:ext cx="79400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Data-Base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54712B-AB07-14A1-A333-851182C5C82B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클래스 다이어그램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633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514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검색결과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제목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추천펀딩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펀딩예정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영역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통합검색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20F76A-F18E-A859-CF73-563BAA01A4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06"/>
          <a:stretch/>
        </p:blipFill>
        <p:spPr>
          <a:xfrm>
            <a:off x="5482398" y="567019"/>
            <a:ext cx="4379799" cy="53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636C9298-6D91-0469-7689-0A9D38A305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478"/>
          <a:stretch/>
        </p:blipFill>
        <p:spPr>
          <a:xfrm>
            <a:off x="3920498" y="5016134"/>
            <a:ext cx="4745340" cy="908998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검색하기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상단에 </a:t>
            </a: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검색창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 키워드 입력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검색어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(== null) alert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띄우기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검색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결과 수 출력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통합검색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CA6581-201B-2EB0-94F3-81C2FEBC12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0498" y="600532"/>
            <a:ext cx="6385489" cy="364450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2C988D-6FE7-C19B-6C42-7CDF477BFE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529" y="973141"/>
            <a:ext cx="6136540" cy="5484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31346D-B185-3CD0-82ED-6E213F673B8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9655" y="713658"/>
            <a:ext cx="1745215" cy="3385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AA6EA3B-7043-AD5F-8999-066C2AF0BC50}"/>
              </a:ext>
            </a:extLst>
          </p:cNvPr>
          <p:cNvSpPr/>
          <p:nvPr/>
        </p:nvSpPr>
        <p:spPr>
          <a:xfrm>
            <a:off x="10044209" y="730528"/>
            <a:ext cx="139786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검색창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header.jsp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0" name="모서리가 둥근 직사각형 35">
            <a:extLst>
              <a:ext uri="{FF2B5EF4-FFF2-40B4-BE49-F238E27FC236}">
                <a16:creationId xmlns:a16="http://schemas.microsoft.com/office/drawing/2014/main" id="{FC72F860-288D-6BBE-206B-4CE4869529DC}"/>
              </a:ext>
            </a:extLst>
          </p:cNvPr>
          <p:cNvSpPr/>
          <p:nvPr/>
        </p:nvSpPr>
        <p:spPr bwMode="auto">
          <a:xfrm>
            <a:off x="7730214" y="778219"/>
            <a:ext cx="346649" cy="209414"/>
          </a:xfrm>
          <a:prstGeom prst="roundRect">
            <a:avLst>
              <a:gd name="adj" fmla="val 50000"/>
            </a:avLst>
          </a:prstGeom>
          <a:noFill/>
          <a:ln w="12700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endParaRPr lang="ko-KR" altLang="en-US" sz="10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C48F26A9-99D4-7B39-A938-FA36E441E801}"/>
              </a:ext>
            </a:extLst>
          </p:cNvPr>
          <p:cNvSpPr/>
          <p:nvPr/>
        </p:nvSpPr>
        <p:spPr bwMode="auto">
          <a:xfrm>
            <a:off x="4288085" y="3258188"/>
            <a:ext cx="230508" cy="148815"/>
          </a:xfrm>
          <a:prstGeom prst="roundRect">
            <a:avLst>
              <a:gd name="adj" fmla="val 50000"/>
            </a:avLst>
          </a:prstGeom>
          <a:noFill/>
          <a:ln w="12700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endParaRPr lang="ko-KR" altLang="en-US" sz="10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모서리가 둥근 직사각형 35">
            <a:extLst>
              <a:ext uri="{FF2B5EF4-FFF2-40B4-BE49-F238E27FC236}">
                <a16:creationId xmlns:a16="http://schemas.microsoft.com/office/drawing/2014/main" id="{BB6540ED-0817-F6A4-CB6D-AAC32697E28A}"/>
              </a:ext>
            </a:extLst>
          </p:cNvPr>
          <p:cNvSpPr/>
          <p:nvPr/>
        </p:nvSpPr>
        <p:spPr bwMode="auto">
          <a:xfrm>
            <a:off x="7102319" y="3263559"/>
            <a:ext cx="230508" cy="148815"/>
          </a:xfrm>
          <a:prstGeom prst="roundRect">
            <a:avLst>
              <a:gd name="adj" fmla="val 50000"/>
            </a:avLst>
          </a:prstGeom>
          <a:noFill/>
          <a:ln w="12700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endParaRPr lang="ko-KR" altLang="en-US" sz="10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38042B-C85C-4354-409D-FAF1F30A47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3425" y="1607120"/>
            <a:ext cx="2696931" cy="64936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E2AD79-D05A-1C05-8923-FD87B533AF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92" y="2005869"/>
            <a:ext cx="1986852" cy="111856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CCF78443-78A2-1556-B3E2-EF4759CADC4D}"/>
              </a:ext>
            </a:extLst>
          </p:cNvPr>
          <p:cNvSpPr/>
          <p:nvPr/>
        </p:nvSpPr>
        <p:spPr>
          <a:xfrm>
            <a:off x="7673799" y="1607120"/>
            <a:ext cx="978757" cy="321022"/>
          </a:xfrm>
          <a:prstGeom prst="wedgeRectCallout">
            <a:avLst>
              <a:gd name="adj1" fmla="val 27019"/>
              <a:gd name="adj2" fmla="val 9652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Null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값 검색 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alert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C447448-A675-2E5F-90A5-9E5F581083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7092" y="3202158"/>
            <a:ext cx="3284976" cy="116276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9DAC85-0DB3-871A-FCFE-E933F06BF9E8}"/>
              </a:ext>
            </a:extLst>
          </p:cNvPr>
          <p:cNvSpPr/>
          <p:nvPr/>
        </p:nvSpPr>
        <p:spPr>
          <a:xfrm>
            <a:off x="9720349" y="2959544"/>
            <a:ext cx="172172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SearchResultController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A9528C5-4981-B076-4A0C-936056382DD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107" y="3495244"/>
            <a:ext cx="2834726" cy="150254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7273A0-754F-4DAA-63CD-6F1C742940DF}"/>
              </a:ext>
            </a:extLst>
          </p:cNvPr>
          <p:cNvSpPr/>
          <p:nvPr/>
        </p:nvSpPr>
        <p:spPr>
          <a:xfrm>
            <a:off x="2452800" y="3275092"/>
            <a:ext cx="1207021" cy="212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searchResult.jsp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CFC1E33-DA7C-D4FA-310D-19C1D223063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108" y="5314617"/>
            <a:ext cx="2834726" cy="70383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FDC911-60C9-DAF8-8BE3-D34AD1D3884E}"/>
              </a:ext>
            </a:extLst>
          </p:cNvPr>
          <p:cNvSpPr/>
          <p:nvPr/>
        </p:nvSpPr>
        <p:spPr>
          <a:xfrm>
            <a:off x="2147957" y="5102066"/>
            <a:ext cx="1510092" cy="2125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searchResultMapper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2A1A46-9695-C340-F88E-83A269AC2CCD}"/>
              </a:ext>
            </a:extLst>
          </p:cNvPr>
          <p:cNvSpPr/>
          <p:nvPr/>
        </p:nvSpPr>
        <p:spPr>
          <a:xfrm>
            <a:off x="4217510" y="1141304"/>
            <a:ext cx="944479" cy="4356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55396C4-9320-982C-0F7C-009854E03714}"/>
              </a:ext>
            </a:extLst>
          </p:cNvPr>
          <p:cNvCxnSpPr>
            <a:cxnSpLocks/>
            <a:stCxn id="28" idx="1"/>
            <a:endCxn id="27" idx="1"/>
          </p:cNvCxnSpPr>
          <p:nvPr/>
        </p:nvCxnSpPr>
        <p:spPr>
          <a:xfrm rot="10800000" flipV="1">
            <a:off x="4073006" y="1359139"/>
            <a:ext cx="144504" cy="3406491"/>
          </a:xfrm>
          <a:prstGeom prst="bentConnector3">
            <a:avLst>
              <a:gd name="adj1" fmla="val 258196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4BD4F66F-8813-8ABE-C93E-F98E219D42B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3006" y="4464917"/>
            <a:ext cx="1741576" cy="6014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B1324710-087B-7358-4F84-5B2086298577}"/>
              </a:ext>
            </a:extLst>
          </p:cNvPr>
          <p:cNvSpPr/>
          <p:nvPr/>
        </p:nvSpPr>
        <p:spPr>
          <a:xfrm>
            <a:off x="4122526" y="3992856"/>
            <a:ext cx="1526574" cy="383257"/>
          </a:xfrm>
          <a:prstGeom prst="wedgeRectCallout">
            <a:avLst>
              <a:gd name="adj1" fmla="val -21468"/>
              <a:gd name="adj2" fmla="val 8675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창작자 검색 결과 있을 때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</a:t>
            </a: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프로젝트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더보기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E73CBC-9EF3-5C00-F97E-86602A34741C}"/>
              </a:ext>
            </a:extLst>
          </p:cNvPr>
          <p:cNvSpPr/>
          <p:nvPr/>
        </p:nvSpPr>
        <p:spPr>
          <a:xfrm>
            <a:off x="6288648" y="4994725"/>
            <a:ext cx="119970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searchResult.jsp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802B754-07D0-8ED6-8047-D5C4B65FED4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9108" y="4438934"/>
            <a:ext cx="3288547" cy="149019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A8BF00-29A8-DA98-B11B-B728475BFEDE}"/>
              </a:ext>
            </a:extLst>
          </p:cNvPr>
          <p:cNvSpPr/>
          <p:nvPr/>
        </p:nvSpPr>
        <p:spPr>
          <a:xfrm>
            <a:off x="4606564" y="4846065"/>
            <a:ext cx="944479" cy="1812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C5DC745-8972-945A-3B0C-D0D6CE3B9746}"/>
              </a:ext>
            </a:extLst>
          </p:cNvPr>
          <p:cNvCxnSpPr>
            <a:stCxn id="53" idx="3"/>
          </p:cNvCxnSpPr>
          <p:nvPr/>
        </p:nvCxnSpPr>
        <p:spPr>
          <a:xfrm flipV="1">
            <a:off x="5551043" y="4525279"/>
            <a:ext cx="2606049" cy="411410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B379A0-EF2C-6A42-3840-AFC8C5D1A8BB}"/>
              </a:ext>
            </a:extLst>
          </p:cNvPr>
          <p:cNvSpPr/>
          <p:nvPr/>
        </p:nvSpPr>
        <p:spPr>
          <a:xfrm>
            <a:off x="9720349" y="4217026"/>
            <a:ext cx="172172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SearchResultController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15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653807" y="336255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653807" y="4622517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980426" y="2045317"/>
            <a:ext cx="4614674" cy="978206"/>
            <a:chOff x="6980426" y="633345"/>
            <a:chExt cx="4614674" cy="978206"/>
          </a:xfrm>
        </p:grpSpPr>
        <p:sp>
          <p:nvSpPr>
            <p:cNvPr id="22" name="TextBox 21"/>
            <p:cNvSpPr txBox="1"/>
            <p:nvPr/>
          </p:nvSpPr>
          <p:spPr>
            <a:xfrm>
              <a:off x="6980427" y="633345"/>
              <a:ext cx="1176604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lvl="0"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로그인 </a:t>
              </a:r>
              <a:r>
                <a:rPr lang="en-US" altLang="ko-KR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/ </a:t>
              </a: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로그아웃</a:t>
              </a:r>
              <a:endParaRPr lang="ko-KR" altLang="en-US" sz="1400" spc="-100" dirty="0">
                <a:solidFill>
                  <a:schemeClr val="accent1"/>
                </a:solidFill>
                <a:latin typeface="Spoqa Han Sans Neo Bold"/>
                <a:ea typeface="Spoqa Han Sans Neo Bol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아이디 유효성 체크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아이디 비밀번호 </a:t>
              </a:r>
              <a:r>
                <a:rPr lang="en-US" altLang="ko-KR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– DB </a:t>
              </a: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연동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다음 로그인 시 아이디 기억하기</a:t>
              </a:r>
              <a:endPara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/>
                <a:ea typeface="Spoqa Han Sans Neo Regular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>
              <a:spcAft>
                <a:spcPts val="200"/>
              </a:spcAft>
              <a:defRPr/>
            </a:pPr>
            <a:r>
              <a:rPr lang="ko-KR" altLang="en-US" sz="24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/>
                <a:ea typeface="Spoqa Han Sans Neo Bold"/>
              </a:rPr>
              <a:t>회원관리</a:t>
            </a:r>
            <a:endParaRPr lang="ko-KR" altLang="en-US" sz="2400" spc="-150">
              <a:solidFill>
                <a:schemeClr val="bg1"/>
              </a:solidFill>
              <a:latin typeface="Spoqa Han Sans Neo Bold"/>
              <a:ea typeface="Spoqa Han Sans Neo Bold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980426" y="3533163"/>
            <a:ext cx="4614674" cy="737114"/>
            <a:chOff x="6980426" y="633345"/>
            <a:chExt cx="4614674" cy="737114"/>
          </a:xfrm>
        </p:grpSpPr>
        <p:sp>
          <p:nvSpPr>
            <p:cNvPr id="17" name="TextBox 16"/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lvl="0"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아이디</a:t>
              </a:r>
              <a:r>
                <a:rPr lang="en-US" altLang="ko-KR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/ </a:t>
              </a: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비밀번호 찾기</a:t>
              </a:r>
              <a:endParaRPr lang="ko-KR" altLang="en-US" sz="1400" spc="-100" dirty="0">
                <a:solidFill>
                  <a:schemeClr val="accent1"/>
                </a:solidFill>
                <a:latin typeface="Spoqa Han Sans Neo Bold"/>
                <a:ea typeface="Spoqa Han Sans Neo Bold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아이디 찾기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비밀번호 찾기</a:t>
              </a:r>
              <a:endPara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/>
                <a:ea typeface="Spoqa Han Sans Neo Regular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980426" y="636580"/>
            <a:ext cx="4614674" cy="978206"/>
            <a:chOff x="6980426" y="633345"/>
            <a:chExt cx="4614674" cy="978206"/>
          </a:xfrm>
        </p:grpSpPr>
        <p:sp>
          <p:nvSpPr>
            <p:cNvPr id="25" name="TextBox 24"/>
            <p:cNvSpPr txBox="1"/>
            <p:nvPr/>
          </p:nvSpPr>
          <p:spPr>
            <a:xfrm>
              <a:off x="6980427" y="633345"/>
              <a:ext cx="99706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lvl="0"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회원가입</a:t>
              </a:r>
              <a:r>
                <a:rPr lang="en-US" altLang="ko-KR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/ </a:t>
              </a: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탈퇴</a:t>
              </a:r>
              <a:endParaRPr lang="ko-KR" altLang="en-US" sz="1400" spc="-100" dirty="0">
                <a:solidFill>
                  <a:schemeClr val="accent1"/>
                </a:solidFill>
                <a:latin typeface="Spoqa Han Sans Neo Bold"/>
                <a:ea typeface="Spoqa Han Sans Neo Bold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이메일 중복체크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패스워드 이중확인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이용정보 동의 </a:t>
              </a:r>
              <a:r>
                <a:rPr lang="en-US" altLang="ko-KR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–DB </a:t>
              </a: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연동</a:t>
              </a:r>
              <a:endPara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/>
                <a:ea typeface="Spoqa Han Sans Neo Regular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980426" y="4841868"/>
            <a:ext cx="4614674" cy="1219298"/>
            <a:chOff x="6980426" y="633345"/>
            <a:chExt cx="4614674" cy="1219298"/>
          </a:xfrm>
        </p:grpSpPr>
        <p:sp>
          <p:nvSpPr>
            <p:cNvPr id="7" name="TextBox 6"/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lvl="0">
                <a:defRPr/>
              </a:pPr>
              <a:r>
                <a:rPr lang="ko-KR" altLang="en-US" sz="1400" spc="-10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/>
                  <a:ea typeface="Spoqa Han Sans Neo Bold"/>
                </a:rPr>
                <a:t>회원정보 수정</a:t>
              </a:r>
              <a:endParaRPr lang="ko-KR" altLang="en-US" sz="1400" spc="-100">
                <a:solidFill>
                  <a:schemeClr val="accent1"/>
                </a:solidFill>
                <a:latin typeface="Spoqa Han Sans Neo Bold"/>
                <a:ea typeface="Spoqa Han Sans Neo 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프로필 정보 변경</a:t>
              </a:r>
              <a:endPara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/>
                <a:ea typeface="Spoqa Han Sans Neo Regular"/>
              </a:endParaRP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포인트 충전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배송지 관리</a:t>
              </a:r>
            </a:p>
            <a:p>
              <a:pPr>
                <a:spcAft>
                  <a:spcPts val="200"/>
                </a:spcAft>
                <a:defRPr/>
              </a:pPr>
              <a:r>
                <a:rPr lang="ko-KR" altLang="en-US" sz="1400" spc="-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/>
                  <a:ea typeface="Spoqa Han Sans Neo Regular"/>
                </a:rPr>
                <a:t>수신여부</a:t>
              </a:r>
              <a:endPara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/>
                <a:ea typeface="Spoqa Han Sans Neo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8044E-2CBF-3FDA-55D5-8F6E989A2879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473CC-E832-F1EA-3FB5-CFD0F825F6B9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5B97-E2E2-F3B1-12D4-88AB7122A08A}"/>
              </a:ext>
            </a:extLst>
          </p:cNvPr>
          <p:cNvSpPr txBox="1"/>
          <p:nvPr/>
        </p:nvSpPr>
        <p:spPr>
          <a:xfrm>
            <a:off x="626084" y="2156733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Member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D1510-42A6-CE1A-6DCC-0046D30E1F7C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CC634A-9A1C-7E98-0748-FFA8DB56BF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02" y="886837"/>
            <a:ext cx="7628214" cy="373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90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B4A1AC-25A1-E479-F8FC-6CDA7AC1E0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0523" y="839552"/>
            <a:ext cx="3928079" cy="4544597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934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가입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아이디중복체크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패스워드 이중 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약관 동의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필수체크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탈퇴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탈퇴 유의사항 필수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탈퇴 사유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본인인증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비밀번호 재확인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회원상태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Update(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비활성화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74567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가입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탈퇴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2F35B3-7E3D-4EEF-8DE5-2AE495BD4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3" b="11928"/>
          <a:stretch/>
        </p:blipFill>
        <p:spPr>
          <a:xfrm>
            <a:off x="7710916" y="865798"/>
            <a:ext cx="3741386" cy="45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9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479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유효성 체크</a:t>
            </a:r>
            <a:endParaRPr lang="ko-KR" altLang="en-US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이메일 중복체크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(DB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중복여부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이메일 타입이 아닐 시 오류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비밀번호 일치 확인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필수동의 체크 확인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endParaRPr lang="ko-KR" altLang="en-US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약관동의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전체동의  기능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3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개별동의 체크해제시 전체동의 체크해제</a:t>
            </a:r>
            <a:endParaRPr lang="en-US" altLang="ko-KR" sz="13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가입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57E76-8166-581A-402F-CF05F85FC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3" t="5385" r="17013"/>
          <a:stretch/>
        </p:blipFill>
        <p:spPr>
          <a:xfrm>
            <a:off x="3913410" y="625376"/>
            <a:ext cx="3936467" cy="38648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1733E9-C709-D063-4C1C-38390D4D6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1" t="1240" r="3063" b="13835"/>
          <a:stretch/>
        </p:blipFill>
        <p:spPr>
          <a:xfrm>
            <a:off x="7927063" y="629213"/>
            <a:ext cx="3519055" cy="183434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5119F99E-6DFF-4E3A-4783-7B907B1D6B23}"/>
              </a:ext>
            </a:extLst>
          </p:cNvPr>
          <p:cNvSpPr/>
          <p:nvPr/>
        </p:nvSpPr>
        <p:spPr>
          <a:xfrm>
            <a:off x="6868012" y="646147"/>
            <a:ext cx="1078431" cy="321022"/>
          </a:xfrm>
          <a:prstGeom prst="wedgeRectCallout">
            <a:avLst>
              <a:gd name="adj1" fmla="val 62625"/>
              <a:gd name="adj2" fmla="val -898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이메일 중복 체크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10559427" y="610005"/>
            <a:ext cx="895989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singup.jsp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479A2552-5108-3E70-99BB-E3EE2F3A5AAF}"/>
              </a:ext>
            </a:extLst>
          </p:cNvPr>
          <p:cNvSpPr/>
          <p:nvPr/>
        </p:nvSpPr>
        <p:spPr>
          <a:xfrm>
            <a:off x="8323249" y="1789636"/>
            <a:ext cx="186885" cy="393793"/>
          </a:xfrm>
          <a:prstGeom prst="leftBrac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176C71-C4AE-9738-6FF1-3B7C113F4418}"/>
              </a:ext>
            </a:extLst>
          </p:cNvPr>
          <p:cNvSpPr/>
          <p:nvPr/>
        </p:nvSpPr>
        <p:spPr>
          <a:xfrm>
            <a:off x="7217385" y="1013194"/>
            <a:ext cx="515338" cy="2479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F3D9DE4-413E-8FC9-A55E-7F9C7DB189CC}"/>
              </a:ext>
            </a:extLst>
          </p:cNvPr>
          <p:cNvCxnSpPr>
            <a:cxnSpLocks/>
          </p:cNvCxnSpPr>
          <p:nvPr/>
        </p:nvCxnSpPr>
        <p:spPr>
          <a:xfrm rot="10800000">
            <a:off x="5081777" y="1293671"/>
            <a:ext cx="3121674" cy="695316"/>
          </a:xfrm>
          <a:prstGeom prst="bentConnector3">
            <a:avLst>
              <a:gd name="adj1" fmla="val 5100"/>
            </a:avLst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F9DB70B3-EBE1-DD85-E00F-D50012D96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13411" y="4830402"/>
            <a:ext cx="7542006" cy="10665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84D89E-F70C-E630-FA83-F399D6C10028}"/>
              </a:ext>
            </a:extLst>
          </p:cNvPr>
          <p:cNvSpPr/>
          <p:nvPr/>
        </p:nvSpPr>
        <p:spPr>
          <a:xfrm>
            <a:off x="3913410" y="4587643"/>
            <a:ext cx="895989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singup.jsp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8AC19A51-E6B1-E8F0-0CB6-64E21B0E1EA7}"/>
              </a:ext>
            </a:extLst>
          </p:cNvPr>
          <p:cNvSpPr/>
          <p:nvPr/>
        </p:nvSpPr>
        <p:spPr>
          <a:xfrm>
            <a:off x="9891608" y="4830256"/>
            <a:ext cx="1563808" cy="293944"/>
          </a:xfrm>
          <a:prstGeom prst="wedgeRectCallout">
            <a:avLst>
              <a:gd name="adj1" fmla="val 24529"/>
              <a:gd name="adj2" fmla="val 1540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비밀번호 일치 확인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Script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FE1FA55-2008-BC07-AF09-95D5C752B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1" r="2686" b="9817"/>
          <a:stretch/>
        </p:blipFill>
        <p:spPr>
          <a:xfrm>
            <a:off x="7927063" y="2535530"/>
            <a:ext cx="3519056" cy="222260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1" name="말풍선: 사각형 40">
            <a:extLst>
              <a:ext uri="{FF2B5EF4-FFF2-40B4-BE49-F238E27FC236}">
                <a16:creationId xmlns:a16="http://schemas.microsoft.com/office/drawing/2014/main" id="{3798480B-05DB-84B2-EB06-8F05095C8DE9}"/>
              </a:ext>
            </a:extLst>
          </p:cNvPr>
          <p:cNvSpPr/>
          <p:nvPr/>
        </p:nvSpPr>
        <p:spPr>
          <a:xfrm>
            <a:off x="10385448" y="2527865"/>
            <a:ext cx="1069968" cy="293944"/>
          </a:xfrm>
          <a:prstGeom prst="wedgeRectCallout">
            <a:avLst>
              <a:gd name="adj1" fmla="val 24529"/>
              <a:gd name="adj2" fmla="val 1540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약관 동의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Script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3113689-1FF2-788F-18A7-7FDBDDEECE89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5287759" y="2433746"/>
            <a:ext cx="2869974" cy="1923337"/>
          </a:xfrm>
          <a:prstGeom prst="bentConnector3">
            <a:avLst>
              <a:gd name="adj1" fmla="val 99914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3FB438F-09A4-FFAA-6C68-130F8513C4A1}"/>
              </a:ext>
            </a:extLst>
          </p:cNvPr>
          <p:cNvCxnSpPr>
            <a:cxnSpLocks/>
          </p:cNvCxnSpPr>
          <p:nvPr/>
        </p:nvCxnSpPr>
        <p:spPr>
          <a:xfrm flipV="1">
            <a:off x="7432656" y="2609711"/>
            <a:ext cx="513787" cy="453863"/>
          </a:xfrm>
          <a:prstGeom prst="bentConnector3">
            <a:avLst>
              <a:gd name="adj1" fmla="val -664"/>
            </a:avLst>
          </a:prstGeom>
          <a:ln w="3175" cap="rnd">
            <a:solidFill>
              <a:srgbClr val="7C9CEF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C45E63B0-1B9B-04D8-025E-C65619F869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92" t="55504" r="20214" b="18953"/>
          <a:stretch/>
        </p:blipFill>
        <p:spPr>
          <a:xfrm>
            <a:off x="596899" y="5041071"/>
            <a:ext cx="3181782" cy="97737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0" name="말풍선: 사각형 59">
            <a:extLst>
              <a:ext uri="{FF2B5EF4-FFF2-40B4-BE49-F238E27FC236}">
                <a16:creationId xmlns:a16="http://schemas.microsoft.com/office/drawing/2014/main" id="{8F8902E5-2729-EE64-9B54-0D6E62B46E09}"/>
              </a:ext>
            </a:extLst>
          </p:cNvPr>
          <p:cNvSpPr/>
          <p:nvPr/>
        </p:nvSpPr>
        <p:spPr>
          <a:xfrm>
            <a:off x="596900" y="4758135"/>
            <a:ext cx="1563808" cy="254234"/>
          </a:xfrm>
          <a:prstGeom prst="wedgeRectCallout">
            <a:avLst>
              <a:gd name="adj1" fmla="val -21139"/>
              <a:gd name="adj2" fmla="val 8077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유효성체크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필수 입력 확인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6612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36BF57-58C5-45AF-B3BA-AEB637B66B57}"/>
              </a:ext>
            </a:extLst>
          </p:cNvPr>
          <p:cNvGrpSpPr/>
          <p:nvPr/>
        </p:nvGrpSpPr>
        <p:grpSpPr>
          <a:xfrm>
            <a:off x="3859606" y="569095"/>
            <a:ext cx="4685610" cy="5379422"/>
            <a:chOff x="5034952" y="571357"/>
            <a:chExt cx="4837472" cy="555377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79479F1-8FF5-27DA-EA4B-1BB0840E6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175" t="6299" r="18770"/>
            <a:stretch/>
          </p:blipFill>
          <p:spPr>
            <a:xfrm>
              <a:off x="5034952" y="571357"/>
              <a:ext cx="4837472" cy="555377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52B845-AFAC-638A-2C68-D990C2F74A48}"/>
                </a:ext>
              </a:extLst>
            </p:cNvPr>
            <p:cNvSpPr/>
            <p:nvPr/>
          </p:nvSpPr>
          <p:spPr>
            <a:xfrm>
              <a:off x="5034953" y="571357"/>
              <a:ext cx="4837471" cy="5553771"/>
            </a:xfrm>
            <a:prstGeom prst="rect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DF15736-F56A-34FF-714C-91743C94C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40" t="11884" r="70481" b="56278"/>
            <a:stretch/>
          </p:blipFill>
          <p:spPr>
            <a:xfrm>
              <a:off x="6051347" y="1874519"/>
              <a:ext cx="2850285" cy="2183478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1862E635-4B07-B2C6-017E-8E81F41EE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069" y="560193"/>
            <a:ext cx="4685610" cy="1571898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60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탈퇴방지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1:1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문의로 유도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탈퇴 전 유의사항 체크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필수 체크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탈퇴 사유 선택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본인인증 단계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비밀번호 재입력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모달창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  <a:defRPr/>
            </a:pPr>
            <a:r>
              <a:rPr lang="ko-KR" altLang="en-US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회원 탈퇴</a:t>
            </a:r>
            <a:endParaRPr lang="ko-KR" altLang="en-US" sz="2400" spc="-150" dirty="0">
              <a:solidFill>
                <a:schemeClr val="accent1"/>
              </a:solidFill>
              <a:latin typeface="Spoqa Han Sans Neo Bold"/>
              <a:ea typeface="Spoqa Han Sans Neo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6D74E300-5571-C98B-D013-3F8E0A4AAE66}"/>
              </a:ext>
            </a:extLst>
          </p:cNvPr>
          <p:cNvSpPr/>
          <p:nvPr/>
        </p:nvSpPr>
        <p:spPr>
          <a:xfrm>
            <a:off x="6120325" y="2336857"/>
            <a:ext cx="1962870" cy="334974"/>
          </a:xfrm>
          <a:prstGeom prst="wedgeRectCallout">
            <a:avLst>
              <a:gd name="adj1" fmla="val -60704"/>
              <a:gd name="adj2" fmla="val -2546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메일 주소 자동완성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세션 아이디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</a:p>
        </p:txBody>
      </p: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A69B9E55-CD95-D6A2-14D0-4B7D6EA18B0F}"/>
              </a:ext>
            </a:extLst>
          </p:cNvPr>
          <p:cNvSpPr/>
          <p:nvPr/>
        </p:nvSpPr>
        <p:spPr>
          <a:xfrm>
            <a:off x="6124663" y="2819473"/>
            <a:ext cx="1308812" cy="334974"/>
          </a:xfrm>
          <a:prstGeom prst="wedgeRectCallout">
            <a:avLst>
              <a:gd name="adj1" fmla="val -65937"/>
              <a:gd name="adj2" fmla="val -3328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비밀번호 일치 시 탈퇴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9917925" y="1831347"/>
            <a:ext cx="1546753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MemberController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039CEE1-765A-8EDF-0CB9-207ACF3C07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35" t="52725" r="69007" b="17109"/>
          <a:stretch/>
        </p:blipFill>
        <p:spPr>
          <a:xfrm>
            <a:off x="7940782" y="3591272"/>
            <a:ext cx="3458070" cy="22692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BCFEDC90-DD33-04A7-5901-B389AEE1A54F}"/>
              </a:ext>
            </a:extLst>
          </p:cNvPr>
          <p:cNvSpPr/>
          <p:nvPr/>
        </p:nvSpPr>
        <p:spPr>
          <a:xfrm>
            <a:off x="9994848" y="4121836"/>
            <a:ext cx="1245741" cy="334974"/>
          </a:xfrm>
          <a:prstGeom prst="wedgeRectCallout">
            <a:avLst>
              <a:gd name="adj1" fmla="val -20451"/>
              <a:gd name="adj2" fmla="val 9781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탈퇴 사유 정보 수집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31C5822C-3CDA-2A94-5923-13FF10CC4B52}"/>
              </a:ext>
            </a:extLst>
          </p:cNvPr>
          <p:cNvSpPr/>
          <p:nvPr/>
        </p:nvSpPr>
        <p:spPr>
          <a:xfrm>
            <a:off x="10538421" y="3266728"/>
            <a:ext cx="720582" cy="334974"/>
          </a:xfrm>
          <a:prstGeom prst="wedgeRectCallout">
            <a:avLst>
              <a:gd name="adj1" fmla="val -20451"/>
              <a:gd name="adj2" fmla="val 9781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필수 체크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D6C455F8-EF10-C697-CCC5-83FBC71756E2}"/>
              </a:ext>
            </a:extLst>
          </p:cNvPr>
          <p:cNvSpPr/>
          <p:nvPr/>
        </p:nvSpPr>
        <p:spPr>
          <a:xfrm>
            <a:off x="8695967" y="2377502"/>
            <a:ext cx="2563036" cy="669342"/>
          </a:xfrm>
          <a:prstGeom prst="wedgeRectCallout">
            <a:avLst>
              <a:gd name="adj1" fmla="val -21058"/>
              <a:gd name="adj2" fmla="val -8009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해당 회원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‘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비활성화상태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’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변경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재가입방지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회원정보 임시저장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일정 기간 후 동일한 회원정보 가입 가능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61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9455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 비밀번호 일치 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 저장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200215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로그아웃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5C96DAA-C296-05C9-46E1-FF6A228BB6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3"/>
          <a:stretch/>
        </p:blipFill>
        <p:spPr>
          <a:xfrm>
            <a:off x="4271044" y="765633"/>
            <a:ext cx="6775971" cy="49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01A3B70-FD27-0FF7-D8D4-7B99D2557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3" t="16778" r="13383"/>
          <a:stretch/>
        </p:blipFill>
        <p:spPr>
          <a:xfrm>
            <a:off x="3958291" y="839552"/>
            <a:ext cx="5755701" cy="5094462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유효성 체크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이메일 타입이 아닐 시 오류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 비밀번호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–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DB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연동</a:t>
            </a:r>
          </a:p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다음에도 내 정보 기억하기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Session Cookie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정보 기억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200215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로그아웃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3958291" y="596939"/>
            <a:ext cx="895989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signin.jsp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B1B7C4-9B68-ED66-2D86-BC43AC5DE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6927" y="3958681"/>
            <a:ext cx="3060595" cy="2059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CC8108-1523-F251-E32D-2955D07126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45013" y="4363157"/>
            <a:ext cx="6799703" cy="5595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8AC19A51-E6B1-E8F0-0CB6-64E21B0E1EA7}"/>
              </a:ext>
            </a:extLst>
          </p:cNvPr>
          <p:cNvSpPr/>
          <p:nvPr/>
        </p:nvSpPr>
        <p:spPr>
          <a:xfrm>
            <a:off x="9780908" y="4069213"/>
            <a:ext cx="1563808" cy="293944"/>
          </a:xfrm>
          <a:prstGeom prst="wedgeRectCallout">
            <a:avLst>
              <a:gd name="adj1" fmla="val 20674"/>
              <a:gd name="adj2" fmla="val 10086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다음에도 내 정보 기억하기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5551E4-FDE2-C4C6-C1A7-BF9B84E091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622" b="64946"/>
          <a:stretch/>
        </p:blipFill>
        <p:spPr>
          <a:xfrm>
            <a:off x="5199519" y="2663977"/>
            <a:ext cx="2610644" cy="24322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658109F3-FDB6-9C35-E064-3AD5A357CBAE}"/>
              </a:ext>
            </a:extLst>
          </p:cNvPr>
          <p:cNvSpPr/>
          <p:nvPr/>
        </p:nvSpPr>
        <p:spPr>
          <a:xfrm>
            <a:off x="626084" y="3754649"/>
            <a:ext cx="1034626" cy="314564"/>
          </a:xfrm>
          <a:prstGeom prst="wedgeRectCallout">
            <a:avLst>
              <a:gd name="adj1" fmla="val 21329"/>
              <a:gd name="adj2" fmla="val 9178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r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이메일 타입 체크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0CC9EF-72DD-26F0-F1B0-6FB638F3A4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60" t="24849" r="5698" b="63518"/>
          <a:stretch/>
        </p:blipFill>
        <p:spPr>
          <a:xfrm>
            <a:off x="5630605" y="2251621"/>
            <a:ext cx="2258489" cy="224056"/>
          </a:xfrm>
          <a:prstGeom prst="rect">
            <a:avLst/>
          </a:prstGeom>
          <a:ln w="12700">
            <a:solidFill>
              <a:srgbClr val="FF0000"/>
            </a:solidFill>
            <a:prstDash val="dash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D6555D-20BA-800B-5DEE-E34485D4C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8276" y="2558955"/>
            <a:ext cx="3366440" cy="6496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F10CC8BD-D6DD-02A7-B2BF-8462F22B5EF5}"/>
              </a:ext>
            </a:extLst>
          </p:cNvPr>
          <p:cNvSpPr/>
          <p:nvPr/>
        </p:nvSpPr>
        <p:spPr>
          <a:xfrm>
            <a:off x="7978276" y="2209873"/>
            <a:ext cx="2317535" cy="293944"/>
          </a:xfrm>
          <a:prstGeom prst="wedgeRectCallout">
            <a:avLst>
              <a:gd name="adj1" fmla="val 20674"/>
              <a:gd name="adj2" fmla="val 10086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아이디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비밀번호 불일치 메시지 출력영역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AF06DB-E7E1-3D53-C478-8F0B8E6CA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8693" y="1419355"/>
            <a:ext cx="3366023" cy="74430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AF0E43-5DC1-04B4-6E81-4001F828C094}"/>
              </a:ext>
            </a:extLst>
          </p:cNvPr>
          <p:cNvSpPr/>
          <p:nvPr/>
        </p:nvSpPr>
        <p:spPr>
          <a:xfrm>
            <a:off x="10058401" y="1426327"/>
            <a:ext cx="128631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MemberController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0FE003A-BE75-26EF-74EE-6AFBB22D3C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1183"/>
          <a:stretch/>
        </p:blipFill>
        <p:spPr>
          <a:xfrm>
            <a:off x="5544945" y="3117422"/>
            <a:ext cx="1716859" cy="563826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F7F2486-81A8-FE8C-07A2-DAF527D55697}"/>
              </a:ext>
            </a:extLst>
          </p:cNvPr>
          <p:cNvCxnSpPr>
            <a:cxnSpLocks/>
          </p:cNvCxnSpPr>
          <p:nvPr/>
        </p:nvCxnSpPr>
        <p:spPr>
          <a:xfrm flipV="1">
            <a:off x="4305022" y="3318422"/>
            <a:ext cx="1239923" cy="201990"/>
          </a:xfrm>
          <a:prstGeom prst="bentConnector3">
            <a:avLst>
              <a:gd name="adj1" fmla="val -61"/>
            </a:avLst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93BD15-15D3-468B-8A59-F2C6A4DE7660}"/>
              </a:ext>
            </a:extLst>
          </p:cNvPr>
          <p:cNvGrpSpPr/>
          <p:nvPr/>
        </p:nvGrpSpPr>
        <p:grpSpPr>
          <a:xfrm>
            <a:off x="7982413" y="725585"/>
            <a:ext cx="3362301" cy="629846"/>
            <a:chOff x="7958717" y="628848"/>
            <a:chExt cx="3126353" cy="62984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66E02B2-53AD-A9BD-7293-5B288A45BC70}"/>
                </a:ext>
              </a:extLst>
            </p:cNvPr>
            <p:cNvSpPr/>
            <p:nvPr/>
          </p:nvSpPr>
          <p:spPr>
            <a:xfrm>
              <a:off x="7958717" y="628848"/>
              <a:ext cx="3126353" cy="6298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7D7FE81-6B44-DAAA-7499-422CB425BEF0}"/>
                </a:ext>
              </a:extLst>
            </p:cNvPr>
            <p:cNvGrpSpPr/>
            <p:nvPr/>
          </p:nvGrpSpPr>
          <p:grpSpPr>
            <a:xfrm>
              <a:off x="7998856" y="670839"/>
              <a:ext cx="1139917" cy="529863"/>
              <a:chOff x="5640714" y="958115"/>
              <a:chExt cx="992285" cy="46124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C742549-33D2-8981-5B4E-61441A7A19CF}"/>
                  </a:ext>
                </a:extLst>
              </p:cNvPr>
              <p:cNvGrpSpPr/>
              <p:nvPr/>
            </p:nvGrpSpPr>
            <p:grpSpPr>
              <a:xfrm>
                <a:off x="5640715" y="958115"/>
                <a:ext cx="992284" cy="461240"/>
                <a:chOff x="10069472" y="906917"/>
                <a:chExt cx="992284" cy="461240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0EB2F54B-E049-9DEE-1922-CAD0CA9F94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" r="3246" b="83001"/>
                <a:stretch/>
              </p:blipFill>
              <p:spPr>
                <a:xfrm>
                  <a:off x="10069475" y="906917"/>
                  <a:ext cx="992281" cy="256084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EBD5CE97-C7CC-486A-3A04-311883C9C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t="80139"/>
                <a:stretch/>
              </p:blipFill>
              <p:spPr>
                <a:xfrm>
                  <a:off x="10069472" y="1112073"/>
                  <a:ext cx="992284" cy="256084"/>
                </a:xfrm>
                <a:prstGeom prst="rect">
                  <a:avLst/>
                </a:prstGeom>
              </p:spPr>
            </p:pic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24B236-BF6B-1E05-12C8-5C38DA39E638}"/>
                  </a:ext>
                </a:extLst>
              </p:cNvPr>
              <p:cNvSpPr/>
              <p:nvPr/>
            </p:nvSpPr>
            <p:spPr>
              <a:xfrm>
                <a:off x="5640714" y="1200532"/>
                <a:ext cx="992281" cy="218823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 err="1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5FD0EE9-3173-3A58-22E3-B6EA3583C2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4691" y="796317"/>
            <a:ext cx="2009975" cy="499485"/>
          </a:xfrm>
          <a:prstGeom prst="rect">
            <a:avLst/>
          </a:prstGeom>
        </p:spPr>
      </p:pic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76EE40EC-95C1-0F49-B226-F999F9F5F75D}"/>
              </a:ext>
            </a:extLst>
          </p:cNvPr>
          <p:cNvSpPr/>
          <p:nvPr/>
        </p:nvSpPr>
        <p:spPr>
          <a:xfrm>
            <a:off x="7179434" y="1040508"/>
            <a:ext cx="681029" cy="293944"/>
          </a:xfrm>
          <a:prstGeom prst="wedgeRectCallout">
            <a:avLst>
              <a:gd name="adj1" fmla="val 69498"/>
              <a:gd name="adj2" fmla="val -3110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세션 삭제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75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366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아이디찾기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전화번호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비밀번호 찾기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아이디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이메일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임시비밀번호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난수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생성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임시비밀번호 이메일로 전송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SMTP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253114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  <a:defRPr/>
            </a:pPr>
            <a:r>
              <a:rPr lang="ko-KR" altLang="en-US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아이디</a:t>
            </a:r>
            <a:r>
              <a:rPr lang="en-US" altLang="ko-KR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/</a:t>
            </a:r>
            <a:r>
              <a:rPr lang="ko-KR" altLang="en-US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비밀번호 찾기</a:t>
            </a:r>
            <a:endParaRPr lang="ko-KR" altLang="en-US" sz="2400" spc="-150" dirty="0">
              <a:solidFill>
                <a:schemeClr val="accent1"/>
              </a:solidFill>
              <a:latin typeface="Spoqa Han Sans Neo Bold"/>
              <a:ea typeface="Spoqa Han Sans Neo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0674A4-2A46-8307-86C2-8A73A9D6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18" b="42259"/>
          <a:stretch/>
        </p:blipFill>
        <p:spPr>
          <a:xfrm>
            <a:off x="3873112" y="625376"/>
            <a:ext cx="5171135" cy="37599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D2CC73-21D4-D41F-3FA7-C5FA04AB1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" t="58678" r="-1" b="-1"/>
          <a:stretch/>
        </p:blipFill>
        <p:spPr>
          <a:xfrm>
            <a:off x="6744393" y="3429000"/>
            <a:ext cx="4687459" cy="25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5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A04CD8-2F92-49CC-A0E4-7FFB634ADA39}"/>
              </a:ext>
            </a:extLst>
          </p:cNvPr>
          <p:cNvSpPr/>
          <p:nvPr/>
        </p:nvSpPr>
        <p:spPr>
          <a:xfrm>
            <a:off x="0" y="1628775"/>
            <a:ext cx="9419771" cy="4323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696964" y="727572"/>
            <a:ext cx="8175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About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BF9A5E-DD83-4770-8377-C6E5F7403D85}"/>
              </a:ext>
            </a:extLst>
          </p:cNvPr>
          <p:cNvGrpSpPr/>
          <p:nvPr/>
        </p:nvGrpSpPr>
        <p:grpSpPr>
          <a:xfrm>
            <a:off x="974737" y="2169844"/>
            <a:ext cx="7521098" cy="3464719"/>
            <a:chOff x="459746" y="2397992"/>
            <a:chExt cx="8641395" cy="398080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C2EEED-4502-4C1A-A96C-5EE6091C6641}"/>
                </a:ext>
              </a:extLst>
            </p:cNvPr>
            <p:cNvSpPr/>
            <p:nvPr/>
          </p:nvSpPr>
          <p:spPr>
            <a:xfrm>
              <a:off x="3668133" y="3163643"/>
              <a:ext cx="2159464" cy="2159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4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A73456-1DAD-4F6F-B881-EFAA130C595B}"/>
                </a:ext>
              </a:extLst>
            </p:cNvPr>
            <p:cNvSpPr/>
            <p:nvPr/>
          </p:nvSpPr>
          <p:spPr>
            <a:xfrm>
              <a:off x="2786968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F118B-91C3-4E8D-A12E-2A7C62180B73}"/>
                </a:ext>
              </a:extLst>
            </p:cNvPr>
            <p:cNvSpPr/>
            <p:nvPr/>
          </p:nvSpPr>
          <p:spPr>
            <a:xfrm>
              <a:off x="5667949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2A9F7DD-7CDE-4675-99EB-3BEE2C84DA97}"/>
                </a:ext>
              </a:extLst>
            </p:cNvPr>
            <p:cNvSpPr/>
            <p:nvPr/>
          </p:nvSpPr>
          <p:spPr>
            <a:xfrm>
              <a:off x="2786968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C734FD-5C77-4299-A6C1-42C4271C79C3}"/>
                </a:ext>
              </a:extLst>
            </p:cNvPr>
            <p:cNvSpPr/>
            <p:nvPr/>
          </p:nvSpPr>
          <p:spPr>
            <a:xfrm>
              <a:off x="5667949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8D9D60-46AD-43A2-9794-378776DA388C}"/>
                </a:ext>
              </a:extLst>
            </p:cNvPr>
            <p:cNvGrpSpPr/>
            <p:nvPr/>
          </p:nvGrpSpPr>
          <p:grpSpPr>
            <a:xfrm>
              <a:off x="6853006" y="2491990"/>
              <a:ext cx="2248135" cy="1236851"/>
              <a:chOff x="6837808" y="2499686"/>
              <a:chExt cx="2248135" cy="12368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0338C-AE7B-45A8-AF42-03E1022DDEB2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99875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회원관리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A4316-8D73-439D-96CE-60A904C3D8C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회원가입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로그인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회원정보 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탈퇴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 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알림 수신여부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배송지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결제 내역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76316-057F-4A72-A505-2D874A40EC13}"/>
                </a:ext>
              </a:extLst>
            </p:cNvPr>
            <p:cNvGrpSpPr/>
            <p:nvPr/>
          </p:nvGrpSpPr>
          <p:grpSpPr>
            <a:xfrm>
              <a:off x="6853006" y="5141943"/>
              <a:ext cx="2248135" cy="1236851"/>
              <a:chOff x="6837808" y="2499686"/>
              <a:chExt cx="2248135" cy="12368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5E7D12-70CC-4FC1-82D6-7557A3DFF38B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05944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ADMIN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14D4B1-2422-4A05-A89F-27452EA978D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유저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메인 배너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 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 답변 작성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F45615-5410-443A-8870-13A897010C41}"/>
                </a:ext>
              </a:extLst>
            </p:cNvPr>
            <p:cNvGrpSpPr/>
            <p:nvPr/>
          </p:nvGrpSpPr>
          <p:grpSpPr>
            <a:xfrm>
              <a:off x="459746" y="5141943"/>
              <a:ext cx="2182978" cy="1236851"/>
              <a:chOff x="459746" y="5141943"/>
              <a:chExt cx="2182978" cy="12368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131701-78E3-431C-996E-023907F6EF18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게시판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24F101-39A5-4EED-8A7E-390BD8F16A13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공개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삭제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커뮤니티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업데이트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관리자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D72FEC-D988-489B-B6A4-33DD7265A938}"/>
                </a:ext>
              </a:extLst>
            </p:cNvPr>
            <p:cNvGrpSpPr/>
            <p:nvPr/>
          </p:nvGrpSpPr>
          <p:grpSpPr>
            <a:xfrm>
              <a:off x="459746" y="2491990"/>
              <a:ext cx="2182978" cy="1478492"/>
              <a:chOff x="459746" y="5141943"/>
              <a:chExt cx="2182978" cy="147849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26260A-5858-44FC-92BD-6661252E7CE9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2018587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오픈마켓 형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크라우드</a:t>
                </a:r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펀딩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FAB922-2811-4ED8-9868-3670B12918E9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117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누구나  프로젝트를 오픈하고 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후원이 가능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펀딩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 내역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모금액 합계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달성률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합계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A5F58-DDAD-4A5E-90E2-3FC792604B90}"/>
              </a:ext>
            </a:extLst>
          </p:cNvPr>
          <p:cNvSpPr/>
          <p:nvPr/>
        </p:nvSpPr>
        <p:spPr>
          <a:xfrm>
            <a:off x="0" y="5952098"/>
            <a:ext cx="9419771" cy="905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F3681-8949-4C07-9C1E-A7AF70158CC9}"/>
              </a:ext>
            </a:extLst>
          </p:cNvPr>
          <p:cNvSpPr txBox="1"/>
          <p:nvPr/>
        </p:nvSpPr>
        <p:spPr>
          <a:xfrm>
            <a:off x="4188716" y="3498987"/>
            <a:ext cx="1029128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주요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 기능 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8E270A-1C94-DF68-EB69-2FA7D734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3861" y="1622433"/>
            <a:ext cx="2778139" cy="5235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7AC34-E29C-AEB4-B9AA-D80D4F5E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8053" y="2328335"/>
            <a:ext cx="710274" cy="563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A4B6C-7E43-1A4D-C352-B287894E34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6793" y="2322724"/>
            <a:ext cx="762521" cy="627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A11EC0-750D-674F-C16B-0AF51975B2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1078" y="4610036"/>
            <a:ext cx="781583" cy="601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C27332-522A-EE9A-3700-CDE64C5D0D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645" y="4442813"/>
            <a:ext cx="1243007" cy="9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34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이름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연락처 입력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DB 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연동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.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일치하는 정보가 없을 경우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b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등록되지 않은 계정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’ </a:t>
            </a: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모달창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띄움 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 버튼</a:t>
            </a:r>
          </a:p>
          <a:p>
            <a:pPr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일치하는 경우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버튼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  <a:defRPr/>
            </a:pPr>
            <a:r>
              <a:rPr lang="ko-KR" altLang="en-US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아이디 찾기</a:t>
            </a:r>
            <a:endParaRPr lang="ko-KR" altLang="en-US" sz="2400" spc="-150" dirty="0">
              <a:solidFill>
                <a:schemeClr val="accent1"/>
              </a:solidFill>
              <a:latin typeface="Spoqa Han Sans Neo Bold"/>
              <a:ea typeface="Spoqa Han Sans Neo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CA1B2F-B11A-10A6-ADB2-FB311DDC1B1C}"/>
              </a:ext>
            </a:extLst>
          </p:cNvPr>
          <p:cNvGrpSpPr/>
          <p:nvPr/>
        </p:nvGrpSpPr>
        <p:grpSpPr>
          <a:xfrm>
            <a:off x="3915154" y="3895863"/>
            <a:ext cx="7141933" cy="1975042"/>
            <a:chOff x="7639136" y="4678204"/>
            <a:chExt cx="3821213" cy="105672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8EB90B8-6F1C-A3AF-8B5C-A0AFFDD53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457"/>
            <a:stretch/>
          </p:blipFill>
          <p:spPr>
            <a:xfrm>
              <a:off x="7639136" y="4678204"/>
              <a:ext cx="3821213" cy="105090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CF87FC7-47BC-A877-7750-768E10765E26}"/>
                </a:ext>
              </a:extLst>
            </p:cNvPr>
            <p:cNvSpPr/>
            <p:nvPr/>
          </p:nvSpPr>
          <p:spPr>
            <a:xfrm>
              <a:off x="10631416" y="4680347"/>
              <a:ext cx="827573" cy="15889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MemberController</a:t>
              </a:r>
              <a:endPara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B905B2F-F85D-3B96-005D-BEDBF7FF99E2}"/>
                </a:ext>
              </a:extLst>
            </p:cNvPr>
            <p:cNvSpPr/>
            <p:nvPr/>
          </p:nvSpPr>
          <p:spPr>
            <a:xfrm>
              <a:off x="7954993" y="5627051"/>
              <a:ext cx="1481062" cy="10787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atin typeface="+mj-ea"/>
                <a:ea typeface="+mj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1B05D2A-4BCA-B757-DA0A-23E5E2DF8221}"/>
              </a:ext>
            </a:extLst>
          </p:cNvPr>
          <p:cNvGrpSpPr/>
          <p:nvPr/>
        </p:nvGrpSpPr>
        <p:grpSpPr>
          <a:xfrm>
            <a:off x="3915154" y="571330"/>
            <a:ext cx="7096127" cy="3171335"/>
            <a:chOff x="3915154" y="571343"/>
            <a:chExt cx="6663752" cy="297810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59F5E6F-73A1-D76D-2AC7-BF7CBADD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7793"/>
            <a:stretch/>
          </p:blipFill>
          <p:spPr>
            <a:xfrm>
              <a:off x="3915154" y="792903"/>
              <a:ext cx="4322593" cy="2756542"/>
            </a:xfrm>
            <a:prstGeom prst="rect">
              <a:avLst/>
            </a:prstGeom>
          </p:spPr>
        </p:pic>
        <p:sp>
          <p:nvSpPr>
            <p:cNvPr id="20" name="말풍선: 사각형 19">
              <a:extLst>
                <a:ext uri="{FF2B5EF4-FFF2-40B4-BE49-F238E27FC236}">
                  <a16:creationId xmlns:a16="http://schemas.microsoft.com/office/drawing/2014/main" id="{658109F3-FDB6-9C35-E064-3AD5A357CBAE}"/>
                </a:ext>
              </a:extLst>
            </p:cNvPr>
            <p:cNvSpPr/>
            <p:nvPr/>
          </p:nvSpPr>
          <p:spPr>
            <a:xfrm>
              <a:off x="4806797" y="582592"/>
              <a:ext cx="1484311" cy="314564"/>
            </a:xfrm>
            <a:prstGeom prst="wedgeRectCallout">
              <a:avLst>
                <a:gd name="adj1" fmla="val 21846"/>
                <a:gd name="adj2" fmla="val 102356"/>
              </a:avLst>
            </a:prstGeom>
            <a:solidFill>
              <a:srgbClr val="E4DD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일치하는 정보가 없을 경우</a:t>
              </a:r>
              <a:endPara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58BCEA7-6AD5-C3C7-6BDE-4381CE396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9652" y="894253"/>
              <a:ext cx="2599254" cy="144914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0" name="말풍선: 사각형 29">
              <a:extLst>
                <a:ext uri="{FF2B5EF4-FFF2-40B4-BE49-F238E27FC236}">
                  <a16:creationId xmlns:a16="http://schemas.microsoft.com/office/drawing/2014/main" id="{175746AB-7670-F830-D481-9D2643FF7792}"/>
                </a:ext>
              </a:extLst>
            </p:cNvPr>
            <p:cNvSpPr/>
            <p:nvPr/>
          </p:nvSpPr>
          <p:spPr>
            <a:xfrm>
              <a:off x="7979652" y="571343"/>
              <a:ext cx="1959174" cy="314564"/>
            </a:xfrm>
            <a:prstGeom prst="wedgeRectCallout">
              <a:avLst>
                <a:gd name="adj1" fmla="val 21846"/>
                <a:gd name="adj2" fmla="val 102356"/>
              </a:avLst>
            </a:prstGeom>
            <a:solidFill>
              <a:srgbClr val="E4DD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이름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전화번호 일치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&gt; 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Spoqa Han Sans Neo Bold" panose="020B0800000000000000" charset="-127"/>
                  <a:ea typeface="Spoqa Han Sans Neo Bold" panose="020B0800000000000000" charset="-127"/>
                </a:rPr>
                <a:t>이메일 출력</a:t>
              </a:r>
              <a:endPara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56CFA9FD-3EF6-1DD3-2B9E-D3F9A4C10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226" y="2611558"/>
            <a:ext cx="4608390" cy="81818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A69B9E55-CD95-D6A2-14D0-4B7D6EA18B0F}"/>
              </a:ext>
            </a:extLst>
          </p:cNvPr>
          <p:cNvSpPr/>
          <p:nvPr/>
        </p:nvSpPr>
        <p:spPr>
          <a:xfrm>
            <a:off x="9257502" y="3173977"/>
            <a:ext cx="1569128" cy="334974"/>
          </a:xfrm>
          <a:prstGeom prst="wedgeRectCallout">
            <a:avLst>
              <a:gd name="adj1" fmla="val 21846"/>
              <a:gd name="adj2" fmla="val -10113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이름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전화번호 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ajax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전송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575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664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이메일 주소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입력받은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이메일로 임시 비밀번호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난수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전송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임시 비밀번호로 로그인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  <a:defRPr/>
            </a:pPr>
            <a:r>
              <a:rPr lang="ko-KR" altLang="en-US" sz="2400" spc="-15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/>
                <a:ea typeface="Spoqa Han Sans Neo Bold"/>
              </a:rPr>
              <a:t>비밀번호 찾기</a:t>
            </a:r>
            <a:endParaRPr lang="ko-KR" altLang="en-US" sz="2400" spc="-150" dirty="0">
              <a:solidFill>
                <a:schemeClr val="accent1"/>
              </a:solidFill>
              <a:latin typeface="Spoqa Han Sans Neo Bold"/>
              <a:ea typeface="Spoqa Han Sans Neo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65CC2-CE85-91D3-DB6D-0C6DE8992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8" t="7044" r="27662" b="20255"/>
          <a:stretch/>
        </p:blipFill>
        <p:spPr>
          <a:xfrm>
            <a:off x="3865893" y="541070"/>
            <a:ext cx="4281430" cy="362651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806AA19-9D66-B821-CC74-6F6D1AA86F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1953" r="50543" b="4337"/>
          <a:stretch/>
        </p:blipFill>
        <p:spPr>
          <a:xfrm>
            <a:off x="626084" y="3538391"/>
            <a:ext cx="3051613" cy="24765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905B2F-F85D-3B96-005D-BEDBF7FF99E2}"/>
              </a:ext>
            </a:extLst>
          </p:cNvPr>
          <p:cNvSpPr/>
          <p:nvPr/>
        </p:nvSpPr>
        <p:spPr>
          <a:xfrm>
            <a:off x="6903720" y="1581844"/>
            <a:ext cx="966355" cy="29267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6D74E300-5571-C98B-D013-3F8E0A4AAE66}"/>
              </a:ext>
            </a:extLst>
          </p:cNvPr>
          <p:cNvSpPr/>
          <p:nvPr/>
        </p:nvSpPr>
        <p:spPr>
          <a:xfrm>
            <a:off x="4321926" y="1539545"/>
            <a:ext cx="2348674" cy="334974"/>
          </a:xfrm>
          <a:prstGeom prst="wedgeRectCallout">
            <a:avLst>
              <a:gd name="adj1" fmla="val 58606"/>
              <a:gd name="adj2" fmla="val -2546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메일 유형에 따라 해당 포털사이트로 연결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CDF41D9-4378-4D86-AA65-7313383EF1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855"/>
          <a:stretch/>
        </p:blipFill>
        <p:spPr>
          <a:xfrm>
            <a:off x="8019801" y="841142"/>
            <a:ext cx="3464723" cy="504601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8B4610-69A3-0E6F-95C5-B2B51DC742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5" b="22171"/>
          <a:stretch/>
        </p:blipFill>
        <p:spPr>
          <a:xfrm>
            <a:off x="4033360" y="3405446"/>
            <a:ext cx="4375528" cy="247303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0049EA82-53A0-D129-ACA2-3915B2A74001}"/>
              </a:ext>
            </a:extLst>
          </p:cNvPr>
          <p:cNvSpPr/>
          <p:nvPr/>
        </p:nvSpPr>
        <p:spPr>
          <a:xfrm flipH="1">
            <a:off x="7979856" y="4773086"/>
            <a:ext cx="167467" cy="582944"/>
          </a:xfrm>
          <a:prstGeom prst="leftBrac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A69B9E55-CD95-D6A2-14D0-4B7D6EA18B0F}"/>
              </a:ext>
            </a:extLst>
          </p:cNvPr>
          <p:cNvSpPr/>
          <p:nvPr/>
        </p:nvSpPr>
        <p:spPr>
          <a:xfrm>
            <a:off x="3975817" y="2987345"/>
            <a:ext cx="1569128" cy="334974"/>
          </a:xfrm>
          <a:prstGeom prst="wedgeRectCallout">
            <a:avLst>
              <a:gd name="adj1" fmla="val -20112"/>
              <a:gd name="adj2" fmla="val 8412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인증번호 받기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메일전송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58D2B40-C243-1018-9688-8A168FAE1426}"/>
              </a:ext>
            </a:extLst>
          </p:cNvPr>
          <p:cNvCxnSpPr/>
          <p:nvPr/>
        </p:nvCxnSpPr>
        <p:spPr>
          <a:xfrm rot="16200000" flipV="1">
            <a:off x="6414597" y="3197511"/>
            <a:ext cx="3310529" cy="399572"/>
          </a:xfrm>
          <a:prstGeom prst="bentConnector3">
            <a:avLst>
              <a:gd name="adj1" fmla="val 100000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9934506" y="541070"/>
            <a:ext cx="1546753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MemberController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807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8044E-2CBF-3FDA-55D5-8F6E989A2879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정보 수정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473CC-E832-F1EA-3FB5-CFD0F825F6B9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F5B97-E2E2-F3B1-12D4-88AB7122A08A}"/>
              </a:ext>
            </a:extLst>
          </p:cNvPr>
          <p:cNvSpPr txBox="1"/>
          <p:nvPr/>
        </p:nvSpPr>
        <p:spPr>
          <a:xfrm>
            <a:off x="626084" y="2156733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Setting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메일수신동의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D1510-42A6-CE1A-6DCC-0046D30E1F7C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F8026C-C5BB-7432-F05E-AC9F185ADDAB}"/>
              </a:ext>
            </a:extLst>
          </p:cNvPr>
          <p:cNvGrpSpPr/>
          <p:nvPr/>
        </p:nvGrpSpPr>
        <p:grpSpPr>
          <a:xfrm>
            <a:off x="3948873" y="539116"/>
            <a:ext cx="7446849" cy="5404892"/>
            <a:chOff x="3948873" y="539116"/>
            <a:chExt cx="7446849" cy="5404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8E3A21-52FB-B678-429E-2D7CC2848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59" b="16506"/>
            <a:stretch/>
          </p:blipFill>
          <p:spPr>
            <a:xfrm>
              <a:off x="3948873" y="539116"/>
              <a:ext cx="7446849" cy="540489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ED1D044-7F57-A69E-4240-73F7CDE3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3725" y="4743800"/>
              <a:ext cx="1683414" cy="1098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781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626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① 닉네임 수정 시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닉네임 입력 값이 없을 경우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닉네임 수정 완료 버튼 비활성화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닉네임 입력 값이 있을 경우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닉네임 수정 완료 버튼 활성화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②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소개글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수정시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소개글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입력 값이 없을 경우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소개글에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기본값인 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“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안녕하세요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＂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가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들어감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소개글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입력 값이 있을 경우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소개글에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유저가 입력한 값이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들어감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③ 비밀번호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연락처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변경시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비밀번호 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혹은 연락처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 </a:t>
            </a:r>
            <a:r>
              <a:rPr lang="ko-KR" altLang="en-US" sz="13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입력값과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비밀번호 </a:t>
            </a:r>
            <a:b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혹은 연락처</a:t>
            </a:r>
            <a: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 </a:t>
            </a: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확인 값이 다르다면 변경 완료 </a:t>
            </a:r>
            <a:br>
              <a:rPr lang="en-US" altLang="ko-KR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3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버튼 비활성화</a:t>
            </a:r>
            <a:endParaRPr lang="en-US" altLang="ko-KR" sz="13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정보 수정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28D7D-3534-1114-9D27-C49BA36A2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4"/>
          <a:stretch/>
        </p:blipFill>
        <p:spPr>
          <a:xfrm>
            <a:off x="3857841" y="546417"/>
            <a:ext cx="4188877" cy="5387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E0F7C9-28F9-E137-3D59-A16EF78B0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29" y="1194865"/>
            <a:ext cx="3686007" cy="34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61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E9F7B0-5DBF-CBE1-B5B2-DA236B74B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9" r="18559"/>
          <a:stretch/>
        </p:blipFill>
        <p:spPr>
          <a:xfrm>
            <a:off x="3958661" y="625376"/>
            <a:ext cx="4949036" cy="3185782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39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변경 버튼 클릭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정보수정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모달창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정보 수정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10047316" y="759984"/>
            <a:ext cx="1335237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SettingController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F70D68-8C4F-8A9D-D2ED-8EFBCD3659BB}"/>
              </a:ext>
            </a:extLst>
          </p:cNvPr>
          <p:cNvGrpSpPr/>
          <p:nvPr/>
        </p:nvGrpSpPr>
        <p:grpSpPr>
          <a:xfrm>
            <a:off x="7624231" y="1061348"/>
            <a:ext cx="3758322" cy="2570208"/>
            <a:chOff x="8221853" y="1402232"/>
            <a:chExt cx="3126097" cy="21378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722463-B2AE-24FA-E46F-B8B3FCBBB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1853" y="1402232"/>
              <a:ext cx="3126097" cy="127223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4581F9-6BF7-1A3B-1C5B-8413E1D1A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7762"/>
            <a:stretch/>
          </p:blipFill>
          <p:spPr>
            <a:xfrm>
              <a:off x="8221853" y="2267844"/>
              <a:ext cx="3126097" cy="127223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3F72901-8844-0223-F588-6154F619F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658" y="3037819"/>
            <a:ext cx="2773785" cy="275617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83A9C-34EA-407E-0B1D-A2580CAE42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020"/>
          <a:stretch/>
        </p:blipFill>
        <p:spPr>
          <a:xfrm>
            <a:off x="7624232" y="3764005"/>
            <a:ext cx="3758322" cy="202445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C23B18-A282-2D77-9DA4-E9C7575F3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10" y="2504874"/>
            <a:ext cx="3093841" cy="351357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6D74E300-5571-C98B-D013-3F8E0A4AAE66}"/>
              </a:ext>
            </a:extLst>
          </p:cNvPr>
          <p:cNvSpPr/>
          <p:nvPr/>
        </p:nvSpPr>
        <p:spPr>
          <a:xfrm>
            <a:off x="6333549" y="5235812"/>
            <a:ext cx="1680576" cy="446939"/>
          </a:xfrm>
          <a:prstGeom prst="wedgeRectCallout">
            <a:avLst>
              <a:gd name="adj1" fmla="val 35701"/>
              <a:gd name="adj2" fmla="val 2304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정보 수정 후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(ajax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비동기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수정된 내용으로 정보변경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A69B9E55-CD95-D6A2-14D0-4B7D6EA18B0F}"/>
              </a:ext>
            </a:extLst>
          </p:cNvPr>
          <p:cNvSpPr/>
          <p:nvPr/>
        </p:nvSpPr>
        <p:spPr>
          <a:xfrm>
            <a:off x="2393007" y="3304266"/>
            <a:ext cx="784138" cy="334974"/>
          </a:xfrm>
          <a:prstGeom prst="wedgeRectCallout">
            <a:avLst>
              <a:gd name="adj1" fmla="val 22708"/>
              <a:gd name="adj2" fmla="val 7630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모달창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E15CF6-0FF4-64B7-3EFF-42CF88BC241B}"/>
              </a:ext>
            </a:extLst>
          </p:cNvPr>
          <p:cNvSpPr/>
          <p:nvPr/>
        </p:nvSpPr>
        <p:spPr>
          <a:xfrm>
            <a:off x="10538421" y="3764005"/>
            <a:ext cx="844131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setting.jsp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CF644C-E084-B73B-9394-EA040AC4DDC0}"/>
              </a:ext>
            </a:extLst>
          </p:cNvPr>
          <p:cNvSpPr/>
          <p:nvPr/>
        </p:nvSpPr>
        <p:spPr>
          <a:xfrm>
            <a:off x="5888555" y="3028324"/>
            <a:ext cx="844131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setting.jsp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C8088C3-8856-4AD8-8F63-F511C1ABEA9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983279" y="5459282"/>
            <a:ext cx="350270" cy="0"/>
          </a:xfrm>
          <a:prstGeom prst="straightConnector1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36C9A-DFEB-35B3-6639-BC31752F3B2E}"/>
              </a:ext>
            </a:extLst>
          </p:cNvPr>
          <p:cNvCxnSpPr>
            <a:cxnSpLocks/>
          </p:cNvCxnSpPr>
          <p:nvPr/>
        </p:nvCxnSpPr>
        <p:spPr>
          <a:xfrm>
            <a:off x="8014125" y="5459282"/>
            <a:ext cx="350270" cy="0"/>
          </a:xfrm>
          <a:prstGeom prst="straightConnector1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0AA8C59-F28E-D110-ECCA-97F581617303}"/>
              </a:ext>
            </a:extLst>
          </p:cNvPr>
          <p:cNvCxnSpPr/>
          <p:nvPr/>
        </p:nvCxnSpPr>
        <p:spPr>
          <a:xfrm rot="10800000">
            <a:off x="7038109" y="3909481"/>
            <a:ext cx="586122" cy="334122"/>
          </a:xfrm>
          <a:prstGeom prst="bentConnector3">
            <a:avLst>
              <a:gd name="adj1" fmla="val 100112"/>
            </a:avLst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60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307295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포인트 충전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아임포트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API)</a:t>
            </a:r>
            <a:endParaRPr lang="ko-KR" altLang="en-US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2" y="464677"/>
            <a:ext cx="2012518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84896-100C-DE4A-9287-AEF2CA351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t="7428" r="52994" b="3969"/>
          <a:stretch/>
        </p:blipFill>
        <p:spPr bwMode="auto">
          <a:xfrm>
            <a:off x="4034827" y="600303"/>
            <a:ext cx="1552618" cy="266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5C54E06-4C1D-75F3-97DA-76CC5EEE5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7" t="7428" r="5098" b="3969"/>
          <a:stretch/>
        </p:blipFill>
        <p:spPr bwMode="auto">
          <a:xfrm>
            <a:off x="3926223" y="3401202"/>
            <a:ext cx="1692253" cy="234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ACFE7D-4A62-F524-0C83-79AE5C79E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91" y="1009948"/>
            <a:ext cx="5543699" cy="4358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96AAD-08AB-F51C-09C1-2FDD298EFD6E}"/>
              </a:ext>
            </a:extLst>
          </p:cNvPr>
          <p:cNvSpPr txBox="1"/>
          <p:nvPr/>
        </p:nvSpPr>
        <p:spPr>
          <a:xfrm>
            <a:off x="626084" y="2695066"/>
            <a:ext cx="2886550" cy="808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Iamport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194ED-42F1-7A01-D384-832EA6B2CEF1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23B5E9-0D34-0791-B600-436A2648A534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349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E90FD52-7376-DCBE-F146-3C4FE5D42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21035" r="13857" b="56936"/>
          <a:stretch/>
        </p:blipFill>
        <p:spPr>
          <a:xfrm>
            <a:off x="3934715" y="625376"/>
            <a:ext cx="7475165" cy="1098589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A5183927-6DCD-89FA-0225-196E69EE1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8" b="18226"/>
          <a:stretch/>
        </p:blipFill>
        <p:spPr bwMode="auto">
          <a:xfrm>
            <a:off x="3934715" y="1658048"/>
            <a:ext cx="4901222" cy="420796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AAAFE705-B973-5D5B-9D3A-15D1F4587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" r="50992" b="4860"/>
          <a:stretch/>
        </p:blipFill>
        <p:spPr bwMode="auto">
          <a:xfrm>
            <a:off x="7646357" y="4368451"/>
            <a:ext cx="3762220" cy="131487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307295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포인트 충전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아임포트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API)</a:t>
            </a:r>
            <a:endParaRPr lang="ko-KR" altLang="en-US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F22B9-BDBD-497D-544F-3867EE1DDDAE}"/>
              </a:ext>
            </a:extLst>
          </p:cNvPr>
          <p:cNvSpPr txBox="1"/>
          <p:nvPr/>
        </p:nvSpPr>
        <p:spPr>
          <a:xfrm>
            <a:off x="626084" y="2156733"/>
            <a:ext cx="2886550" cy="808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API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 포인트 충전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후원하기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리워드결제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 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포인트는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후원한 날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 바로 차감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378848-7AB2-6BDE-4F56-7E3AD5CE0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" t="1211" r="1389"/>
          <a:stretch/>
        </p:blipFill>
        <p:spPr bwMode="auto">
          <a:xfrm>
            <a:off x="8183959" y="1741515"/>
            <a:ext cx="3225921" cy="207722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131B52-D9BA-9F8F-B966-4960FB38F5BA}"/>
              </a:ext>
            </a:extLst>
          </p:cNvPr>
          <p:cNvSpPr/>
          <p:nvPr/>
        </p:nvSpPr>
        <p:spPr>
          <a:xfrm>
            <a:off x="10320251" y="1174670"/>
            <a:ext cx="698270" cy="29267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5B244F4-8DAB-BB76-19FC-1B0A7D0B1156}"/>
              </a:ext>
            </a:extLst>
          </p:cNvPr>
          <p:cNvCxnSpPr>
            <a:cxnSpLocks/>
            <a:stCxn id="8" idx="1"/>
            <a:endCxn id="4" idx="0"/>
          </p:cNvCxnSpPr>
          <p:nvPr/>
        </p:nvCxnSpPr>
        <p:spPr>
          <a:xfrm rot="10800000" flipV="1">
            <a:off x="9796921" y="1321007"/>
            <a:ext cx="523331" cy="420507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8">
            <a:extLst>
              <a:ext uri="{FF2B5EF4-FFF2-40B4-BE49-F238E27FC236}">
                <a16:creationId xmlns:a16="http://schemas.microsoft.com/office/drawing/2014/main" id="{355A26FD-CD5F-AF72-2E96-D4573E06C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0" t="5604" r="5408" b="4954"/>
          <a:stretch/>
        </p:blipFill>
        <p:spPr bwMode="auto">
          <a:xfrm>
            <a:off x="6850720" y="1009948"/>
            <a:ext cx="1255222" cy="186759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D72AF7-4653-2F29-4203-DE8857AD1655}"/>
              </a:ext>
            </a:extLst>
          </p:cNvPr>
          <p:cNvSpPr/>
          <p:nvPr/>
        </p:nvSpPr>
        <p:spPr>
          <a:xfrm>
            <a:off x="6850720" y="1637137"/>
            <a:ext cx="1255222" cy="23506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DF8D94C-203E-D2FE-DE20-2CB120967D33}"/>
              </a:ext>
            </a:extLst>
          </p:cNvPr>
          <p:cNvCxnSpPr>
            <a:cxnSpLocks/>
            <a:stCxn id="20" idx="0"/>
            <a:endCxn id="4" idx="0"/>
          </p:cNvCxnSpPr>
          <p:nvPr/>
        </p:nvCxnSpPr>
        <p:spPr>
          <a:xfrm rot="16200000" flipH="1">
            <a:off x="8585436" y="530032"/>
            <a:ext cx="104378" cy="2318589"/>
          </a:xfrm>
          <a:prstGeom prst="bentConnector3">
            <a:avLst>
              <a:gd name="adj1" fmla="val -219012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0ADD1B68-4D51-131D-DE9C-B2054ACA9A96}"/>
              </a:ext>
            </a:extLst>
          </p:cNvPr>
          <p:cNvSpPr/>
          <p:nvPr/>
        </p:nvSpPr>
        <p:spPr>
          <a:xfrm>
            <a:off x="7049192" y="3009266"/>
            <a:ext cx="1292629" cy="419733"/>
          </a:xfrm>
          <a:prstGeom prst="wedgeRectCallout">
            <a:avLst>
              <a:gd name="adj1" fmla="val 58110"/>
              <a:gd name="adj2" fmla="val -3065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포인트 선택 후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충전하기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버튼 클릭</a:t>
            </a: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69121322-C0C5-B9D7-4617-E9233CF85DAA}"/>
              </a:ext>
            </a:extLst>
          </p:cNvPr>
          <p:cNvSpPr/>
          <p:nvPr/>
        </p:nvSpPr>
        <p:spPr>
          <a:xfrm>
            <a:off x="9559747" y="3976065"/>
            <a:ext cx="1848830" cy="235060"/>
          </a:xfrm>
          <a:prstGeom prst="wedgeRectCallout">
            <a:avLst>
              <a:gd name="adj1" fmla="val 21461"/>
              <a:gd name="adj2" fmla="val 9807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필수입력정보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데이터 저장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json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940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5138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추가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입력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수정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배송지 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C5A5C4B-454B-F02A-25D9-F29384267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"/>
          <a:stretch/>
        </p:blipFill>
        <p:spPr>
          <a:xfrm>
            <a:off x="5460399" y="568534"/>
            <a:ext cx="4423797" cy="53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9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1C32E35-5646-9945-C602-01F335F9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47" t="6750" r="15490" b="3935"/>
          <a:stretch/>
        </p:blipFill>
        <p:spPr>
          <a:xfrm>
            <a:off x="3946415" y="625376"/>
            <a:ext cx="4863473" cy="41817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853EDF-D745-09CE-08D6-D563FCB4D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38" r="20056" b="19704"/>
          <a:stretch/>
        </p:blipFill>
        <p:spPr>
          <a:xfrm>
            <a:off x="6815699" y="625376"/>
            <a:ext cx="4566853" cy="1355205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809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기본배송지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추가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 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3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배송지 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10064798" y="1687963"/>
            <a:ext cx="1335237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SettingController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874C81-9B09-590F-A706-532D19A1C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345368"/>
            <a:ext cx="2944427" cy="26730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CFB3D1-2CC2-7D84-A864-FA5216E34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868" y="1980581"/>
            <a:ext cx="4564425" cy="248092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36C9A-DFEB-35B3-6639-BC31752F3B2E}"/>
              </a:ext>
            </a:extLst>
          </p:cNvPr>
          <p:cNvCxnSpPr>
            <a:cxnSpLocks/>
          </p:cNvCxnSpPr>
          <p:nvPr/>
        </p:nvCxnSpPr>
        <p:spPr>
          <a:xfrm>
            <a:off x="6631390" y="2276509"/>
            <a:ext cx="550806" cy="0"/>
          </a:xfrm>
          <a:prstGeom prst="straightConnector1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6D74E300-5571-C98B-D013-3F8E0A4AAE66}"/>
              </a:ext>
            </a:extLst>
          </p:cNvPr>
          <p:cNvSpPr/>
          <p:nvPr/>
        </p:nvSpPr>
        <p:spPr>
          <a:xfrm>
            <a:off x="9099125" y="2298322"/>
            <a:ext cx="1047233" cy="334124"/>
          </a:xfrm>
          <a:prstGeom prst="wedgeRectCallout">
            <a:avLst>
              <a:gd name="adj1" fmla="val -88129"/>
              <a:gd name="adj2" fmla="val -1925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카카오 지도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API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FCB3571-1804-6796-DADE-F0531ACEEC30}"/>
              </a:ext>
            </a:extLst>
          </p:cNvPr>
          <p:cNvSpPr/>
          <p:nvPr/>
        </p:nvSpPr>
        <p:spPr>
          <a:xfrm>
            <a:off x="5079075" y="2087815"/>
            <a:ext cx="1545911" cy="755138"/>
          </a:xfrm>
          <a:prstGeom prst="roundRect">
            <a:avLst/>
          </a:prstGeom>
          <a:noFill/>
          <a:ln>
            <a:solidFill>
              <a:srgbClr val="4E29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89CC007-39AC-321A-A0D6-ACE80B6C05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2" r="1262"/>
          <a:stretch/>
        </p:blipFill>
        <p:spPr>
          <a:xfrm>
            <a:off x="3946415" y="4914144"/>
            <a:ext cx="3172534" cy="9307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B99976-95CD-450C-24B1-66C9FE0231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7734" b="21325"/>
          <a:stretch/>
        </p:blipFill>
        <p:spPr>
          <a:xfrm>
            <a:off x="7182196" y="4543428"/>
            <a:ext cx="2547690" cy="130171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5C330222-C769-AD70-D259-8844571BD8EE}"/>
              </a:ext>
            </a:extLst>
          </p:cNvPr>
          <p:cNvSpPr/>
          <p:nvPr/>
        </p:nvSpPr>
        <p:spPr>
          <a:xfrm>
            <a:off x="9995932" y="4547073"/>
            <a:ext cx="1386619" cy="455633"/>
          </a:xfrm>
          <a:prstGeom prst="wedgeRectCallout">
            <a:avLst>
              <a:gd name="adj1" fmla="val -88129"/>
              <a:gd name="adj2" fmla="val -1925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배송지 최대 저장 개수 제한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(3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4831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DF1036EA-FEE2-783E-B35E-42F73091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76" y="447717"/>
            <a:ext cx="4258089" cy="558769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알림 수신 여부를 클릭으로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ON/OFF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마케팅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회원가입시 체크했으면 알림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상태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59129-D1F5-D931-EF7B-E1343EE538FB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수신 여부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8C40F-CA83-C212-0746-81C0411EB740}"/>
              </a:ext>
            </a:extLst>
          </p:cNvPr>
          <p:cNvSpPr txBox="1"/>
          <p:nvPr/>
        </p:nvSpPr>
        <p:spPr>
          <a:xfrm>
            <a:off x="596900" y="763727"/>
            <a:ext cx="7069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87FC7-47BC-A877-7750-768E10765E26}"/>
              </a:ext>
            </a:extLst>
          </p:cNvPr>
          <p:cNvSpPr/>
          <p:nvPr/>
        </p:nvSpPr>
        <p:spPr>
          <a:xfrm>
            <a:off x="620070" y="3858058"/>
            <a:ext cx="1335237" cy="2969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MemberController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36C9A-DFEB-35B3-6639-BC31752F3B2E}"/>
              </a:ext>
            </a:extLst>
          </p:cNvPr>
          <p:cNvCxnSpPr>
            <a:cxnSpLocks/>
          </p:cNvCxnSpPr>
          <p:nvPr/>
        </p:nvCxnSpPr>
        <p:spPr>
          <a:xfrm>
            <a:off x="6050110" y="4872491"/>
            <a:ext cx="550806" cy="0"/>
          </a:xfrm>
          <a:prstGeom prst="straightConnector1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FCB3571-1804-6796-DADE-F0531ACEEC30}"/>
              </a:ext>
            </a:extLst>
          </p:cNvPr>
          <p:cNvSpPr/>
          <p:nvPr/>
        </p:nvSpPr>
        <p:spPr>
          <a:xfrm>
            <a:off x="7645459" y="4918695"/>
            <a:ext cx="3329827" cy="755138"/>
          </a:xfrm>
          <a:prstGeom prst="roundRect">
            <a:avLst/>
          </a:prstGeom>
          <a:noFill/>
          <a:ln>
            <a:solidFill>
              <a:srgbClr val="4E29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B355581-4B9B-9631-81CF-F83DC20A19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000"/>
          <a:stretch/>
        </p:blipFill>
        <p:spPr>
          <a:xfrm>
            <a:off x="3903149" y="571437"/>
            <a:ext cx="3283592" cy="132006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5C330222-C769-AD70-D259-8844571BD8EE}"/>
              </a:ext>
            </a:extLst>
          </p:cNvPr>
          <p:cNvSpPr/>
          <p:nvPr/>
        </p:nvSpPr>
        <p:spPr>
          <a:xfrm>
            <a:off x="6892219" y="659020"/>
            <a:ext cx="1483792" cy="455633"/>
          </a:xfrm>
          <a:prstGeom prst="wedgeRectCallout">
            <a:avLst>
              <a:gd name="adj1" fmla="val -68346"/>
              <a:gd name="adj2" fmla="val -2107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각 </a:t>
            </a:r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항목의 체크여부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확인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 Boolean)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86188E0-991C-4715-61F3-317FF4EAF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59" b="167"/>
          <a:stretch/>
        </p:blipFill>
        <p:spPr>
          <a:xfrm>
            <a:off x="3903149" y="1992040"/>
            <a:ext cx="3283592" cy="17828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FB89BF4-FE3A-E695-9603-189F6307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1" y="4155952"/>
            <a:ext cx="2886550" cy="65438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2F3EF8E2-8BBA-ADFB-F217-2261B64E5E57}"/>
              </a:ext>
            </a:extLst>
          </p:cNvPr>
          <p:cNvSpPr/>
          <p:nvPr/>
        </p:nvSpPr>
        <p:spPr>
          <a:xfrm>
            <a:off x="6198909" y="2060083"/>
            <a:ext cx="1386619" cy="928998"/>
          </a:xfrm>
          <a:prstGeom prst="wedgeRectCallout">
            <a:avLst>
              <a:gd name="adj1" fmla="val -61552"/>
              <a:gd name="adj2" fmla="val -2316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If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문으로 클릭한 버튼의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값을 확인하고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값을 반대로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(=!)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변경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True -&gt; False</a:t>
            </a: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False -&gt; True 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B0E9398-9CA6-4466-9C9F-EF51FE37D76B}"/>
              </a:ext>
            </a:extLst>
          </p:cNvPr>
          <p:cNvCxnSpPr>
            <a:stCxn id="23" idx="1"/>
            <a:endCxn id="29" idx="2"/>
          </p:cNvCxnSpPr>
          <p:nvPr/>
        </p:nvCxnSpPr>
        <p:spPr>
          <a:xfrm rot="10800000">
            <a:off x="2063347" y="4810334"/>
            <a:ext cx="5582113" cy="485931"/>
          </a:xfrm>
          <a:prstGeom prst="bentConnector2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2F9CDBC5-54E1-F15A-C628-147AB0FCAC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731"/>
          <a:stretch/>
        </p:blipFill>
        <p:spPr>
          <a:xfrm>
            <a:off x="3903149" y="3946825"/>
            <a:ext cx="3329827" cy="189479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E4B982C6-A4C1-3CF7-41BB-69BB63205721}"/>
              </a:ext>
            </a:extLst>
          </p:cNvPr>
          <p:cNvSpPr/>
          <p:nvPr/>
        </p:nvSpPr>
        <p:spPr>
          <a:xfrm>
            <a:off x="6324465" y="3851421"/>
            <a:ext cx="1309650" cy="589676"/>
          </a:xfrm>
          <a:prstGeom prst="wedgeRectCallout">
            <a:avLst>
              <a:gd name="adj1" fmla="val -62822"/>
              <a:gd name="adj2" fmla="val 926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알림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ON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일때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알림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OFF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변경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(ajax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비동기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1A39F03-9557-A2C0-3550-304D3895D302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H="1" flipV="1">
            <a:off x="3903148" y="1231469"/>
            <a:ext cx="396305" cy="3641022"/>
          </a:xfrm>
          <a:prstGeom prst="bentConnector4">
            <a:avLst>
              <a:gd name="adj1" fmla="val -57683"/>
              <a:gd name="adj2" fmla="val 99931"/>
            </a:avLst>
          </a:prstGeom>
          <a:ln w="3175" cap="rnd">
            <a:solidFill>
              <a:srgbClr val="FF0000"/>
            </a:solidFill>
            <a:prstDash val="lg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A898E396-99B0-0708-7711-24A4134550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70" t="83773" r="57191" b="11357"/>
          <a:stretch/>
        </p:blipFill>
        <p:spPr>
          <a:xfrm>
            <a:off x="620070" y="3327146"/>
            <a:ext cx="2886550" cy="4141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296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600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모서리가 둥근 직사각형 2">
            <a:extLst>
              <a:ext uri="{FF2B5EF4-FFF2-40B4-BE49-F238E27FC236}">
                <a16:creationId xmlns:a16="http://schemas.microsoft.com/office/drawing/2014/main" id="{3CFCECF6-7016-74F9-7F99-D05C5DBFCD8F}"/>
              </a:ext>
            </a:extLst>
          </p:cNvPr>
          <p:cNvSpPr/>
          <p:nvPr/>
        </p:nvSpPr>
        <p:spPr>
          <a:xfrm>
            <a:off x="2696645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후원이 필요한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0B67777C-D81C-B242-B471-7CB2E2BD4CEE}"/>
              </a:ext>
            </a:extLst>
          </p:cNvPr>
          <p:cNvSpPr/>
          <p:nvPr/>
        </p:nvSpPr>
        <p:spPr>
          <a:xfrm>
            <a:off x="2696644" y="2216760"/>
            <a:ext cx="6798709" cy="1666636"/>
          </a:xfrm>
          <a:prstGeom prst="roundRect">
            <a:avLst>
              <a:gd name="adj" fmla="val 739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크라운드</a:t>
            </a:r>
            <a:r>
              <a:rPr kumimoji="1" lang="ko-KR" altLang="en-US" sz="1600" b="1" dirty="0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endParaRPr kumimoji="1" lang="x-none" altLang="en-US" sz="1600" b="1" i="0" u="none" strike="noStrike" cap="none" normalizeH="0" baseline="0" dirty="0">
              <a:solidFill>
                <a:schemeClr val="bg1"/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A7588EEF-AD48-966A-9672-A2FA53F93960}"/>
              </a:ext>
            </a:extLst>
          </p:cNvPr>
          <p:cNvSpPr/>
          <p:nvPr/>
        </p:nvSpPr>
        <p:spPr>
          <a:xfrm>
            <a:off x="2696645" y="5144050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18DBC54C-BC7D-3EE3-2EF5-DD2CD003645E}"/>
              </a:ext>
            </a:extLst>
          </p:cNvPr>
          <p:cNvSpPr/>
          <p:nvPr/>
        </p:nvSpPr>
        <p:spPr>
          <a:xfrm>
            <a:off x="2963329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0397CABB-F39F-6CC0-1CAD-D2C44A605E96}"/>
              </a:ext>
            </a:extLst>
          </p:cNvPr>
          <p:cNvSpPr/>
          <p:nvPr/>
        </p:nvSpPr>
        <p:spPr>
          <a:xfrm>
            <a:off x="3957352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모금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63F172C8-94E9-FB7D-E434-95B84C25D327}"/>
              </a:ext>
            </a:extLst>
          </p:cNvPr>
          <p:cNvSpPr/>
          <p:nvPr/>
        </p:nvSpPr>
        <p:spPr>
          <a:xfrm>
            <a:off x="4959203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홍보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모서리가 둥근 직사각형 8">
            <a:extLst>
              <a:ext uri="{FF2B5EF4-FFF2-40B4-BE49-F238E27FC236}">
                <a16:creationId xmlns:a16="http://schemas.microsoft.com/office/drawing/2014/main" id="{0C038D7A-AB38-0A6E-5C93-D391016FF051}"/>
              </a:ext>
            </a:extLst>
          </p:cNvPr>
          <p:cNvSpPr/>
          <p:nvPr/>
        </p:nvSpPr>
        <p:spPr>
          <a:xfrm>
            <a:off x="2696645" y="4584317"/>
            <a:ext cx="6798708" cy="420553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성공 </a:t>
            </a:r>
            <a:r>
              <a:rPr kumimoji="1"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!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E443554F-3C5A-43DD-5753-8592103BFC8F}"/>
              </a:ext>
            </a:extLst>
          </p:cNvPr>
          <p:cNvSpPr/>
          <p:nvPr/>
        </p:nvSpPr>
        <p:spPr>
          <a:xfrm>
            <a:off x="2696645" y="5673635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후원자에게 전달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EA6C262-03FE-227B-E649-D9750790F82A}"/>
              </a:ext>
            </a:extLst>
          </p:cNvPr>
          <p:cNvSpPr/>
          <p:nvPr/>
        </p:nvSpPr>
        <p:spPr>
          <a:xfrm>
            <a:off x="2127886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F899C839-31F5-A5B9-9EFA-BEFA19D36E1A}"/>
              </a:ext>
            </a:extLst>
          </p:cNvPr>
          <p:cNvSpPr/>
          <p:nvPr/>
        </p:nvSpPr>
        <p:spPr>
          <a:xfrm>
            <a:off x="2127886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40D6C20C-03A7-19CD-BED0-10EDD3DE5482}"/>
              </a:ext>
            </a:extLst>
          </p:cNvPr>
          <p:cNvSpPr/>
          <p:nvPr/>
        </p:nvSpPr>
        <p:spPr>
          <a:xfrm>
            <a:off x="2127886" y="4576985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3E1D45D6-0E57-3886-255E-8F8459AD253F}"/>
              </a:ext>
            </a:extLst>
          </p:cNvPr>
          <p:cNvSpPr/>
          <p:nvPr/>
        </p:nvSpPr>
        <p:spPr>
          <a:xfrm>
            <a:off x="2127886" y="5106570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6D84A175-D6A4-E229-90A7-44CD34F39515}"/>
              </a:ext>
            </a:extLst>
          </p:cNvPr>
          <p:cNvSpPr/>
          <p:nvPr/>
        </p:nvSpPr>
        <p:spPr>
          <a:xfrm>
            <a:off x="2127886" y="5659519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7" name="모서리가 둥근 직사각형 2">
            <a:extLst>
              <a:ext uri="{FF2B5EF4-FFF2-40B4-BE49-F238E27FC236}">
                <a16:creationId xmlns:a16="http://schemas.microsoft.com/office/drawing/2014/main" id="{A955422B-CE08-634D-B28A-CC45B7B2D79B}"/>
              </a:ext>
            </a:extLst>
          </p:cNvPr>
          <p:cNvSpPr/>
          <p:nvPr/>
        </p:nvSpPr>
        <p:spPr>
          <a:xfrm>
            <a:off x="6205536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보고싶은 </a:t>
            </a: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미출판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9" name="모서리가 둥근 직사각형 4">
            <a:extLst>
              <a:ext uri="{FF2B5EF4-FFF2-40B4-BE49-F238E27FC236}">
                <a16:creationId xmlns:a16="http://schemas.microsoft.com/office/drawing/2014/main" id="{8FBF3EFC-71CD-7F42-7633-585EC7E12BFB}"/>
              </a:ext>
            </a:extLst>
          </p:cNvPr>
          <p:cNvSpPr/>
          <p:nvPr/>
        </p:nvSpPr>
        <p:spPr>
          <a:xfrm>
            <a:off x="6205536" y="4039156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퍼플레잉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단독 리워드로 작품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0" name="모서리가 둥근 직사각형 5">
            <a:extLst>
              <a:ext uri="{FF2B5EF4-FFF2-40B4-BE49-F238E27FC236}">
                <a16:creationId xmlns:a16="http://schemas.microsoft.com/office/drawing/2014/main" id="{637F38A6-77B5-4D33-4DB2-DA67E6A64E3F}"/>
              </a:ext>
            </a:extLst>
          </p:cNvPr>
          <p:cNvSpPr/>
          <p:nvPr/>
        </p:nvSpPr>
        <p:spPr>
          <a:xfrm>
            <a:off x="6472220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 참여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DA785312-2A35-5B14-22A4-C5AA5C53A599}"/>
              </a:ext>
            </a:extLst>
          </p:cNvPr>
          <p:cNvSpPr/>
          <p:nvPr/>
        </p:nvSpPr>
        <p:spPr>
          <a:xfrm>
            <a:off x="746624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689BECA3-433D-8F12-25E2-4C3167C98C95}"/>
              </a:ext>
            </a:extLst>
          </p:cNvPr>
          <p:cNvSpPr/>
          <p:nvPr/>
        </p:nvSpPr>
        <p:spPr>
          <a:xfrm>
            <a:off x="846809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소식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4" name="모서리가 둥근 직사각형 10">
            <a:extLst>
              <a:ext uri="{FF2B5EF4-FFF2-40B4-BE49-F238E27FC236}">
                <a16:creationId xmlns:a16="http://schemas.microsoft.com/office/drawing/2014/main" id="{4183C4B7-4088-F498-E974-82010B4B5B4E}"/>
              </a:ext>
            </a:extLst>
          </p:cNvPr>
          <p:cNvSpPr/>
          <p:nvPr/>
        </p:nvSpPr>
        <p:spPr>
          <a:xfrm>
            <a:off x="9630635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5" name="모서리가 둥근 직사각형 11">
            <a:extLst>
              <a:ext uri="{FF2B5EF4-FFF2-40B4-BE49-F238E27FC236}">
                <a16:creationId xmlns:a16="http://schemas.microsoft.com/office/drawing/2014/main" id="{340775F8-9C8F-5F43-AB0D-3B4BFE90E53E}"/>
              </a:ext>
            </a:extLst>
          </p:cNvPr>
          <p:cNvSpPr/>
          <p:nvPr/>
        </p:nvSpPr>
        <p:spPr>
          <a:xfrm>
            <a:off x="9630635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6" name="모서리가 둥근 직사각형 12">
            <a:extLst>
              <a:ext uri="{FF2B5EF4-FFF2-40B4-BE49-F238E27FC236}">
                <a16:creationId xmlns:a16="http://schemas.microsoft.com/office/drawing/2014/main" id="{E7DB2B12-DC5D-C358-1A7B-D4F1558CAD0F}"/>
              </a:ext>
            </a:extLst>
          </p:cNvPr>
          <p:cNvSpPr/>
          <p:nvPr/>
        </p:nvSpPr>
        <p:spPr>
          <a:xfrm>
            <a:off x="9630635" y="4017252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7" name="모서리가 둥근 직사각형 13">
            <a:extLst>
              <a:ext uri="{FF2B5EF4-FFF2-40B4-BE49-F238E27FC236}">
                <a16:creationId xmlns:a16="http://schemas.microsoft.com/office/drawing/2014/main" id="{8D1BFC8A-3829-7BE3-8FDF-C0BE3542A1CC}"/>
              </a:ext>
            </a:extLst>
          </p:cNvPr>
          <p:cNvSpPr/>
          <p:nvPr/>
        </p:nvSpPr>
        <p:spPr>
          <a:xfrm>
            <a:off x="9630635" y="4546837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8" name="모서리가 둥근 직사각형 9">
            <a:extLst>
              <a:ext uri="{FF2B5EF4-FFF2-40B4-BE49-F238E27FC236}">
                <a16:creationId xmlns:a16="http://schemas.microsoft.com/office/drawing/2014/main" id="{826A627C-D05A-FEEC-ECED-5330478D41C6}"/>
              </a:ext>
            </a:extLst>
          </p:cNvPr>
          <p:cNvSpPr/>
          <p:nvPr/>
        </p:nvSpPr>
        <p:spPr>
          <a:xfrm>
            <a:off x="6205536" y="5677244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출판된 도서 및 리워드 받기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59" name="모서리가 둥근 직사각형 14">
            <a:extLst>
              <a:ext uri="{FF2B5EF4-FFF2-40B4-BE49-F238E27FC236}">
                <a16:creationId xmlns:a16="http://schemas.microsoft.com/office/drawing/2014/main" id="{568CD848-EE9E-A0AB-4EB0-322A6D7ED111}"/>
              </a:ext>
            </a:extLst>
          </p:cNvPr>
          <p:cNvSpPr/>
          <p:nvPr/>
        </p:nvSpPr>
        <p:spPr>
          <a:xfrm>
            <a:off x="9630635" y="5663128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63" name="제목 3">
            <a:extLst>
              <a:ext uri="{FF2B5EF4-FFF2-40B4-BE49-F238E27FC236}">
                <a16:creationId xmlns:a16="http://schemas.microsoft.com/office/drawing/2014/main" id="{0A851097-7BE9-3B89-234B-B8FB03954F96}"/>
              </a:ext>
            </a:extLst>
          </p:cNvPr>
          <p:cNvSpPr txBox="1">
            <a:spLocks/>
          </p:cNvSpPr>
          <p:nvPr/>
        </p:nvSpPr>
        <p:spPr>
          <a:xfrm>
            <a:off x="626083" y="1990628"/>
            <a:ext cx="2162810" cy="122110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수요조사와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제작비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모금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홍보까지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퍼플레잉에서</a:t>
            </a:r>
            <a:r>
              <a:rPr lang="en-US" altLang="ko-KR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7B4984AC-AC88-7A3E-6CD9-8FEB6410EBA1}"/>
              </a:ext>
            </a:extLst>
          </p:cNvPr>
          <p:cNvSpPr txBox="1">
            <a:spLocks/>
          </p:cNvSpPr>
          <p:nvPr/>
        </p:nvSpPr>
        <p:spPr>
          <a:xfrm>
            <a:off x="62608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창작자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65" name="제목 3">
            <a:extLst>
              <a:ext uri="{FF2B5EF4-FFF2-40B4-BE49-F238E27FC236}">
                <a16:creationId xmlns:a16="http://schemas.microsoft.com/office/drawing/2014/main" id="{EFF59C22-3F3A-834F-6141-4875B8357272}"/>
              </a:ext>
            </a:extLst>
          </p:cNvPr>
          <p:cNvSpPr txBox="1">
            <a:spLocks/>
          </p:cNvSpPr>
          <p:nvPr/>
        </p:nvSpPr>
        <p:spPr>
          <a:xfrm>
            <a:off x="10064113" y="1990628"/>
            <a:ext cx="1471931" cy="2214997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펀딩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참여로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단독 리워드와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소식을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받아보세요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  <a:p>
            <a:pPr algn="r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보고싶었던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작품을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가장 먼저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소장하세요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6" name="제목 3">
            <a:extLst>
              <a:ext uri="{FF2B5EF4-FFF2-40B4-BE49-F238E27FC236}">
                <a16:creationId xmlns:a16="http://schemas.microsoft.com/office/drawing/2014/main" id="{45F11829-789B-DA7C-51BE-B31809D22370}"/>
              </a:ext>
            </a:extLst>
          </p:cNvPr>
          <p:cNvSpPr txBox="1">
            <a:spLocks/>
          </p:cNvSpPr>
          <p:nvPr/>
        </p:nvSpPr>
        <p:spPr>
          <a:xfrm>
            <a:off x="1006411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후원자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333428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55550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05313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창작하기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942572"/>
            <a:chOff x="6980426" y="633345"/>
            <a:chExt cx="4614674" cy="1942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작성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기본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계획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구성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프로젝트 세부 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창작자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신뢰와 안전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2A87BA-907C-15A7-82DA-A080A8003C1D}"/>
              </a:ext>
            </a:extLst>
          </p:cNvPr>
          <p:cNvGrpSpPr/>
          <p:nvPr/>
        </p:nvGrpSpPr>
        <p:grpSpPr>
          <a:xfrm>
            <a:off x="6980426" y="2748013"/>
            <a:ext cx="4614674" cy="737114"/>
            <a:chOff x="6980426" y="633345"/>
            <a:chExt cx="4614674" cy="7371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F4BCA-3AA5-C93E-EC1E-64527ECBBDFA}"/>
                </a:ext>
              </a:extLst>
            </p:cNvPr>
            <p:cNvSpPr txBox="1"/>
            <p:nvPr/>
          </p:nvSpPr>
          <p:spPr>
            <a:xfrm>
              <a:off x="6980427" y="633345"/>
              <a:ext cx="130324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삭제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1DE50D-3ACF-837E-E8E3-F76DF927D3A9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전 프로젝트의 수정과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후 프로젝트의 수정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업데이트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6C5EAF-8F75-26E1-20A5-09BB10D2F9EE}"/>
              </a:ext>
            </a:extLst>
          </p:cNvPr>
          <p:cNvGrpSpPr/>
          <p:nvPr/>
        </p:nvGrpSpPr>
        <p:grpSpPr>
          <a:xfrm>
            <a:off x="6980426" y="4034946"/>
            <a:ext cx="4614674" cy="496023"/>
            <a:chOff x="6980426" y="633345"/>
            <a:chExt cx="4614674" cy="4960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4EC80-5E74-1FCE-3855-BFF5BFA7A660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후원 내역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B4A181-5940-C828-12DF-0E2A0D15CD70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후원자 정보 다운로드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846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228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Product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첨부파일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업데이트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커뮤니티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EF5253-059C-292D-AA57-A0A7C79C24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373" y="615822"/>
            <a:ext cx="6791849" cy="52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7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651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대표 이미지 업로드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추가하기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저장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미리보기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Project DB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File DB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Reward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D2551A-A3AC-1B65-ECE4-477B8E0204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759" y="622594"/>
            <a:ext cx="3579127" cy="5308873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DB3BA5BC-F4F7-DC8F-9F0C-9506553E84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590" y="622594"/>
            <a:ext cx="4065852" cy="53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03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4317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ECA82F95-97AA-181E-CC4A-46A5205D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6139" y="464677"/>
            <a:ext cx="3699775" cy="3588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49EFF-53E8-71CB-4839-FEA139C706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679" y="464677"/>
            <a:ext cx="3867890" cy="3588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F7BE8ED-BDF1-BC18-DCBE-6FA0C1AE39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778678" y="3259183"/>
            <a:ext cx="3867889" cy="275926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68A837-CE05-E5BC-2198-44C50BAC43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6136" y="4051010"/>
            <a:ext cx="3699777" cy="19674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228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탭메뉴로 기획 단계 구분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도움말 박스로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작성예시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미리보기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 중 중간 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미리 보기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계획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정책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388707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36282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안내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774B9E-0497-BBD8-E3D9-1F4FE70C8EB3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924BAF-EBC8-9FCF-AC01-9ECBEDBDBC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3834" y="631714"/>
            <a:ext cx="4635344" cy="159538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4128C3-61DE-9FD3-01B3-8C1A10D1A7E4}"/>
              </a:ext>
            </a:extLst>
          </p:cNvPr>
          <p:cNvSpPr/>
          <p:nvPr/>
        </p:nvSpPr>
        <p:spPr>
          <a:xfrm>
            <a:off x="6793833" y="626674"/>
            <a:ext cx="1189582" cy="22546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765D36-181C-188E-A814-1C1435DC8C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3098" y="625376"/>
            <a:ext cx="2766319" cy="188210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E602ED-CF55-2E79-45A5-423675BDE3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534" y="924236"/>
            <a:ext cx="2120714" cy="865716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359B6B1-FB02-C250-4FEF-9C8B14C60D95}"/>
              </a:ext>
            </a:extLst>
          </p:cNvPr>
          <p:cNvSpPr/>
          <p:nvPr/>
        </p:nvSpPr>
        <p:spPr>
          <a:xfrm rot="16200000">
            <a:off x="6548027" y="989339"/>
            <a:ext cx="491613" cy="6625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2D510BED-B6DB-A55B-0A8E-9053EAA6CC0D}"/>
              </a:ext>
            </a:extLst>
          </p:cNvPr>
          <p:cNvSpPr/>
          <p:nvPr/>
        </p:nvSpPr>
        <p:spPr>
          <a:xfrm>
            <a:off x="7249535" y="1865439"/>
            <a:ext cx="4113884" cy="517042"/>
          </a:xfrm>
          <a:prstGeom prst="wedgeRectCallout">
            <a:avLst>
              <a:gd name="adj1" fmla="val -20398"/>
              <a:gd name="adj2" fmla="val -9313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신규작성과 수정에 사용</a:t>
            </a:r>
            <a:r>
              <a:rPr lang="en-US" altLang="ko-KR" sz="1000" dirty="0"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. </a:t>
            </a:r>
            <a:br>
              <a:rPr lang="en-US" altLang="ko-KR" sz="1000" dirty="0"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000" dirty="0"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신규작성 시 </a:t>
            </a:r>
            <a:r>
              <a:rPr lang="en-US" altLang="ko-KR" sz="1000" dirty="0"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mode = new</a:t>
            </a:r>
            <a:endParaRPr lang="ko-KR" altLang="en-US" sz="100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15F39E19-75FC-F83E-7867-55CEEE5B7813}"/>
              </a:ext>
            </a:extLst>
          </p:cNvPr>
          <p:cNvSpPr/>
          <p:nvPr/>
        </p:nvSpPr>
        <p:spPr>
          <a:xfrm>
            <a:off x="4723267" y="2516815"/>
            <a:ext cx="1842621" cy="321022"/>
          </a:xfrm>
          <a:prstGeom prst="wedgeRectCallout">
            <a:avLst>
              <a:gd name="adj1" fmla="val -21233"/>
              <a:gd name="adj2" fmla="val -8502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클릭 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Project DB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에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Insert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FA17E53C-5CAC-C5E0-1803-17E5FF8D1D1B}"/>
              </a:ext>
            </a:extLst>
          </p:cNvPr>
          <p:cNvSpPr/>
          <p:nvPr/>
        </p:nvSpPr>
        <p:spPr>
          <a:xfrm>
            <a:off x="9825948" y="1202895"/>
            <a:ext cx="1537470" cy="453021"/>
          </a:xfrm>
          <a:prstGeom prst="wedgeRectCallout">
            <a:avLst>
              <a:gd name="adj1" fmla="val 18920"/>
              <a:gd name="adj2" fmla="val -7875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@PatchMapping</a:t>
            </a:r>
            <a:b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</a:b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("/modify/{prdt_id}")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AD91CED-5473-C939-24A7-2209514CC32D}"/>
              </a:ext>
            </a:extLst>
          </p:cNvPr>
          <p:cNvGrpSpPr/>
          <p:nvPr/>
        </p:nvGrpSpPr>
        <p:grpSpPr>
          <a:xfrm>
            <a:off x="3922384" y="3117622"/>
            <a:ext cx="4572619" cy="2733842"/>
            <a:chOff x="3922384" y="3117622"/>
            <a:chExt cx="4572619" cy="273384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1B85EF9-737C-B473-1F1D-C6CD0F14F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22384" y="3117622"/>
              <a:ext cx="2736067" cy="273384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D4033BF-55FD-4BB0-E54D-417709076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5230" y="3117622"/>
              <a:ext cx="2739773" cy="273384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53CDB53-3763-4DEE-C641-E9DB658E613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612" y="2582970"/>
            <a:ext cx="3231913" cy="300708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4E2FC68B-F52C-7417-C789-B7C7BC5A4A35}"/>
              </a:ext>
            </a:extLst>
          </p:cNvPr>
          <p:cNvSpPr/>
          <p:nvPr/>
        </p:nvSpPr>
        <p:spPr>
          <a:xfrm>
            <a:off x="9153926" y="5402519"/>
            <a:ext cx="2120714" cy="375070"/>
          </a:xfrm>
          <a:prstGeom prst="wedgeRectCallout">
            <a:avLst>
              <a:gd name="adj1" fmla="val -21767"/>
              <a:gd name="adj2" fmla="val -8348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수수료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정산일 계산 스크립트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E95A43-6EA1-7B12-9433-FC6717E62864}"/>
              </a:ext>
            </a:extLst>
          </p:cNvPr>
          <p:cNvSpPr/>
          <p:nvPr/>
        </p:nvSpPr>
        <p:spPr>
          <a:xfrm>
            <a:off x="6856290" y="4264321"/>
            <a:ext cx="986192" cy="1675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6A1353-488D-39D9-1BBD-B03203EB03E8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7842482" y="3731019"/>
            <a:ext cx="547305" cy="617060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30F67C-8A3A-1420-D194-A23FB884C357}"/>
              </a:ext>
            </a:extLst>
          </p:cNvPr>
          <p:cNvSpPr txBox="1"/>
          <p:nvPr/>
        </p:nvSpPr>
        <p:spPr>
          <a:xfrm>
            <a:off x="626084" y="2156733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작성안내 페이지에서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작성 시작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 구분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미리보기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 중 중간 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미리 보기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등록 시 프로젝트 공개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수수료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정산 계산 스크립트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C900B94-BF3F-3433-F019-51AE56CF6B35}"/>
              </a:ext>
            </a:extLst>
          </p:cNvPr>
          <p:cNvSpPr/>
          <p:nvPr/>
        </p:nvSpPr>
        <p:spPr>
          <a:xfrm>
            <a:off x="3918678" y="2950638"/>
            <a:ext cx="144238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productController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E6BA54A-2633-B0B3-A8DC-D9D73895CF8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3540" y="1922160"/>
            <a:ext cx="2494351" cy="4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66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62732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이미지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2173640"/>
            <a:ext cx="2886550" cy="1350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대표 이미지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이미지 파일 첨부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대표 이미지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썸네일 이미지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날짜 폴더 자동 생성 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UUID(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고유값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+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파일명 으로 저장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49EFF-53E8-71CB-4839-FEA139C706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4078" y="613186"/>
            <a:ext cx="4736731" cy="21812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89656-5A2D-9C2C-4205-9C2EDF50EE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36" r="-5758"/>
          <a:stretch/>
        </p:blipFill>
        <p:spPr>
          <a:xfrm>
            <a:off x="579624" y="3738534"/>
            <a:ext cx="2979470" cy="185421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F774B9E-0497-BBD8-E3D9-1F4FE70C8EB3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703486-D267-5ECA-302E-5DF9958545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078" y="2789346"/>
            <a:ext cx="3055434" cy="310627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2167BE-52A2-8B67-7575-87B3CD6980D0}"/>
              </a:ext>
            </a:extLst>
          </p:cNvPr>
          <p:cNvGrpSpPr/>
          <p:nvPr/>
        </p:nvGrpSpPr>
        <p:grpSpPr>
          <a:xfrm>
            <a:off x="6147996" y="2168728"/>
            <a:ext cx="3055434" cy="3726891"/>
            <a:chOff x="3233736" y="464677"/>
            <a:chExt cx="5724526" cy="698253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0117C2-621A-D572-869A-7C35B22DA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3737" y="464677"/>
              <a:ext cx="5724525" cy="261125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CB2FE3-EFEB-7E55-6AB7-86B734A58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3736" y="3075936"/>
              <a:ext cx="5724525" cy="437127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07231E-711A-6DCF-10AB-36417E6C6826}"/>
              </a:ext>
            </a:extLst>
          </p:cNvPr>
          <p:cNvSpPr/>
          <p:nvPr/>
        </p:nvSpPr>
        <p:spPr>
          <a:xfrm>
            <a:off x="3914077" y="2635961"/>
            <a:ext cx="144238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UploadController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010A15-B2A0-7032-30A3-CBA3D6D7DD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0809" y="839552"/>
            <a:ext cx="2740818" cy="332158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581869-AA8F-4BF3-B75C-F3B0C402E4E0}"/>
              </a:ext>
            </a:extLst>
          </p:cNvPr>
          <p:cNvSpPr/>
          <p:nvPr/>
        </p:nvSpPr>
        <p:spPr>
          <a:xfrm>
            <a:off x="8650809" y="596939"/>
            <a:ext cx="144238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projectRegisterPage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4AE03ED-09AA-18A4-0BDB-8E2C716C4B0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0809" y="4240052"/>
            <a:ext cx="2740819" cy="117700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19F7552B-CE8C-480D-67C3-EC41F05888EA}"/>
              </a:ext>
            </a:extLst>
          </p:cNvPr>
          <p:cNvSpPr/>
          <p:nvPr/>
        </p:nvSpPr>
        <p:spPr>
          <a:xfrm>
            <a:off x="4799930" y="3452231"/>
            <a:ext cx="1173777" cy="279376"/>
          </a:xfrm>
          <a:prstGeom prst="wedgeRectCallout">
            <a:avLst>
              <a:gd name="adj1" fmla="val 20253"/>
              <a:gd name="adj2" fmla="val 7677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파일저장경로 설정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F04BE56D-C87D-169E-CD4B-94FE55849CEE}"/>
              </a:ext>
            </a:extLst>
          </p:cNvPr>
          <p:cNvSpPr/>
          <p:nvPr/>
        </p:nvSpPr>
        <p:spPr>
          <a:xfrm>
            <a:off x="5240391" y="4414602"/>
            <a:ext cx="1039550" cy="260630"/>
          </a:xfrm>
          <a:prstGeom prst="wedgeRectCallout">
            <a:avLst>
              <a:gd name="adj1" fmla="val -20767"/>
              <a:gd name="adj2" fmla="val -7082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날짜별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폴더생성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3E0203A-8EAF-9582-35A2-F293644C7F41}"/>
              </a:ext>
            </a:extLst>
          </p:cNvPr>
          <p:cNvSpPr/>
          <p:nvPr/>
        </p:nvSpPr>
        <p:spPr>
          <a:xfrm>
            <a:off x="7628422" y="3511904"/>
            <a:ext cx="963593" cy="321022"/>
          </a:xfrm>
          <a:prstGeom prst="wedgeRectCallout">
            <a:avLst>
              <a:gd name="adj1" fmla="val -68423"/>
              <a:gd name="adj2" fmla="val -47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썸네일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저용량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이미지 생성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16800D7D-0856-4C1A-26E7-67AA860C045A}"/>
              </a:ext>
            </a:extLst>
          </p:cNvPr>
          <p:cNvSpPr/>
          <p:nvPr/>
        </p:nvSpPr>
        <p:spPr>
          <a:xfrm>
            <a:off x="4018434" y="5324416"/>
            <a:ext cx="1338025" cy="260630"/>
          </a:xfrm>
          <a:prstGeom prst="wedgeRectCallout">
            <a:avLst>
              <a:gd name="adj1" fmla="val -18103"/>
              <a:gd name="adj2" fmla="val 8454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파일경로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파일명 저장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020C623C-68C8-2436-F647-97BEE8180430}"/>
              </a:ext>
            </a:extLst>
          </p:cNvPr>
          <p:cNvSpPr/>
          <p:nvPr/>
        </p:nvSpPr>
        <p:spPr>
          <a:xfrm>
            <a:off x="6379769" y="1962159"/>
            <a:ext cx="1940537" cy="260630"/>
          </a:xfrm>
          <a:prstGeom prst="wedgeRectCallout">
            <a:avLst>
              <a:gd name="adj1" fmla="val 21307"/>
              <a:gd name="adj2" fmla="val 10049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파일명 중복방지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randomUUID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()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DD962CA3-72EB-E933-F19D-1BD797C6283E}"/>
              </a:ext>
            </a:extLst>
          </p:cNvPr>
          <p:cNvSpPr/>
          <p:nvPr/>
        </p:nvSpPr>
        <p:spPr>
          <a:xfrm>
            <a:off x="9973195" y="3014121"/>
            <a:ext cx="1335910" cy="260630"/>
          </a:xfrm>
          <a:prstGeom prst="wedgeRectCallout">
            <a:avLst>
              <a:gd name="adj1" fmla="val -60459"/>
              <a:gd name="adj2" fmla="val -1432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 확장자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크기 제한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46A5463E-F066-744F-A1F3-854D95CB19D6}"/>
              </a:ext>
            </a:extLst>
          </p:cNvPr>
          <p:cNvSpPr/>
          <p:nvPr/>
        </p:nvSpPr>
        <p:spPr>
          <a:xfrm>
            <a:off x="10504311" y="4283016"/>
            <a:ext cx="804794" cy="260630"/>
          </a:xfrm>
          <a:prstGeom prst="wedgeRectCallout">
            <a:avLst>
              <a:gd name="adj1" fmla="val -76469"/>
              <a:gd name="adj2" fmla="val -1114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 업로드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2A048A09-092F-9523-3C55-18B8ED26629F}"/>
              </a:ext>
            </a:extLst>
          </p:cNvPr>
          <p:cNvSpPr/>
          <p:nvPr/>
        </p:nvSpPr>
        <p:spPr>
          <a:xfrm>
            <a:off x="9775767" y="1775337"/>
            <a:ext cx="1580548" cy="242614"/>
          </a:xfrm>
          <a:prstGeom prst="wedgeRectCallout">
            <a:avLst>
              <a:gd name="adj1" fmla="val -37502"/>
              <a:gd name="adj2" fmla="val 7816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 경로 저장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&gt; DB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전송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6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C40E0E4-6EF2-9F29-DE7D-FE50AFAD7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680" y="464676"/>
            <a:ext cx="7787235" cy="556322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4B82CA-67C5-C90E-C63E-89608CE17C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9829" y="3850951"/>
            <a:ext cx="3064528" cy="21029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36282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계획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목표금액 입력 시 수수료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일정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입력시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일정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7AAAD3-2BA4-F1FA-F35F-A725CF10EEB4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6E5637-B9D9-3D5D-78C2-3C56B99855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3735" y="3588774"/>
            <a:ext cx="3064529" cy="210880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F39710-8B78-22B3-98B9-9748ABF5C2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25" t="2450"/>
          <a:stretch/>
        </p:blipFill>
        <p:spPr>
          <a:xfrm>
            <a:off x="4164563" y="2286000"/>
            <a:ext cx="1974658" cy="96158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9765B422-4EF0-943E-852D-E4F59843C251}"/>
              </a:ext>
            </a:extLst>
          </p:cNvPr>
          <p:cNvSpPr/>
          <p:nvPr/>
        </p:nvSpPr>
        <p:spPr>
          <a:xfrm>
            <a:off x="5566948" y="3309262"/>
            <a:ext cx="1058101" cy="321022"/>
          </a:xfrm>
          <a:prstGeom prst="wedgeRectCallout">
            <a:avLst>
              <a:gd name="adj1" fmla="val 18805"/>
              <a:gd name="adj2" fmla="val 8343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날짜 형식 변환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8917F62C-EBA5-6F71-AEE8-FFB5129805D2}"/>
              </a:ext>
            </a:extLst>
          </p:cNvPr>
          <p:cNvSpPr/>
          <p:nvPr/>
        </p:nvSpPr>
        <p:spPr>
          <a:xfrm>
            <a:off x="4296824" y="4273349"/>
            <a:ext cx="1248121" cy="321022"/>
          </a:xfrm>
          <a:prstGeom prst="wedgeRectCallout">
            <a:avLst>
              <a:gd name="adj1" fmla="val 65087"/>
              <a:gd name="adj2" fmla="val -2468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시작일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종료일 선택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898D3308-F9B1-727C-3029-D3B8BCCA484A}"/>
              </a:ext>
            </a:extLst>
          </p:cNvPr>
          <p:cNvSpPr/>
          <p:nvPr/>
        </p:nvSpPr>
        <p:spPr>
          <a:xfrm>
            <a:off x="6323863" y="5537064"/>
            <a:ext cx="1348434" cy="321022"/>
          </a:xfrm>
          <a:prstGeom prst="wedgeRectCallout">
            <a:avLst>
              <a:gd name="adj1" fmla="val -62721"/>
              <a:gd name="adj2" fmla="val -3091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종료일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+1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 자동계산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C1D4895-27FA-98A9-C052-A7438B1B3943}"/>
              </a:ext>
            </a:extLst>
          </p:cNvPr>
          <p:cNvSpPr/>
          <p:nvPr/>
        </p:nvSpPr>
        <p:spPr>
          <a:xfrm>
            <a:off x="8179724" y="4643174"/>
            <a:ext cx="1498902" cy="258763"/>
          </a:xfrm>
          <a:prstGeom prst="wedgeRectCallout">
            <a:avLst>
              <a:gd name="adj1" fmla="val 63409"/>
              <a:gd name="adj2" fmla="val 807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종료일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–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시작일 자동계산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C3555D-0B31-B226-A14E-FA7513631EB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305" y="763727"/>
            <a:ext cx="2751062" cy="15675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FDDDBA-32E7-529F-C42A-9093E130EDF4}"/>
              </a:ext>
            </a:extLst>
          </p:cNvPr>
          <p:cNvSpPr/>
          <p:nvPr/>
        </p:nvSpPr>
        <p:spPr>
          <a:xfrm>
            <a:off x="9426633" y="2608056"/>
            <a:ext cx="1180407" cy="11709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893E69BD-F98E-6D64-3349-FA0315E2E15A}"/>
              </a:ext>
            </a:extLst>
          </p:cNvPr>
          <p:cNvSpPr/>
          <p:nvPr/>
        </p:nvSpPr>
        <p:spPr>
          <a:xfrm>
            <a:off x="9044248" y="2232087"/>
            <a:ext cx="1878481" cy="321022"/>
          </a:xfrm>
          <a:prstGeom prst="wedgeRectCallout">
            <a:avLst>
              <a:gd name="adj1" fmla="val -21022"/>
              <a:gd name="adj2" fmla="val 10156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입력된 데이터를 비동기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(ajax)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보내고 배열로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return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F7C0B5CA-EFC5-73B4-3106-F5CF85870158}"/>
              </a:ext>
            </a:extLst>
          </p:cNvPr>
          <p:cNvSpPr/>
          <p:nvPr/>
        </p:nvSpPr>
        <p:spPr>
          <a:xfrm>
            <a:off x="5380013" y="2038885"/>
            <a:ext cx="1269455" cy="211325"/>
          </a:xfrm>
          <a:prstGeom prst="wedgeRectCallout">
            <a:avLst>
              <a:gd name="adj1" fmla="val -22776"/>
              <a:gd name="adj2" fmla="val 8343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Month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는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0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부터 시작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311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62732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작성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523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생성한 리워드 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AFCECD4-C134-18E7-3380-DCB69251FA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7173" y="546417"/>
            <a:ext cx="3467693" cy="247501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F1D70-EB27-3F69-FBC8-F0834FB9F153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7FBB17-4443-6C27-C26B-ECA38791BCA8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069746-45B4-5D4D-72F0-0C23360E09CB}"/>
              </a:ext>
            </a:extLst>
          </p:cNvPr>
          <p:cNvGrpSpPr/>
          <p:nvPr/>
        </p:nvGrpSpPr>
        <p:grpSpPr>
          <a:xfrm>
            <a:off x="3925736" y="2282555"/>
            <a:ext cx="2635755" cy="3674754"/>
            <a:chOff x="7418886" y="839552"/>
            <a:chExt cx="3276424" cy="4567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CACE73-8F33-BD41-1F2A-76FED39DB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8887" y="839552"/>
              <a:ext cx="3276423" cy="360175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8D6D2-0225-F0A6-3DA6-BF614B47B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8886" y="4365305"/>
              <a:ext cx="3276423" cy="104221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8D9C49-2721-893D-88E4-46C5A0AB5643}"/>
              </a:ext>
            </a:extLst>
          </p:cNvPr>
          <p:cNvSpPr/>
          <p:nvPr/>
        </p:nvSpPr>
        <p:spPr>
          <a:xfrm>
            <a:off x="3925736" y="2062671"/>
            <a:ext cx="937209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reward.jsp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251004-EF50-6A88-1B48-CC8A60FB15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458" y="3591098"/>
            <a:ext cx="2698513" cy="23543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D13C4A-4D91-45D3-0057-DC151F652A7C}"/>
              </a:ext>
            </a:extLst>
          </p:cNvPr>
          <p:cNvSpPr/>
          <p:nvPr/>
        </p:nvSpPr>
        <p:spPr>
          <a:xfrm>
            <a:off x="4369849" y="5290869"/>
            <a:ext cx="493096" cy="1090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868688-5A94-6350-C2DF-01C5C59697C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862945" y="3907571"/>
            <a:ext cx="1515553" cy="1437818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5A1D1B1-D1C6-1D54-7E64-0919C22712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093" y="1093805"/>
            <a:ext cx="2157624" cy="11353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92C7AF21-36B1-82E8-CDA0-B986E67AF382}"/>
              </a:ext>
            </a:extLst>
          </p:cNvPr>
          <p:cNvSpPr/>
          <p:nvPr/>
        </p:nvSpPr>
        <p:spPr>
          <a:xfrm>
            <a:off x="5708320" y="1489093"/>
            <a:ext cx="1557889" cy="321022"/>
          </a:xfrm>
          <a:prstGeom prst="wedgeRectCallout">
            <a:avLst>
              <a:gd name="adj1" fmla="val 21893"/>
              <a:gd name="adj2" fmla="val 9568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생성 스크립트 실행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6EC6A9A-C377-4204-0B47-02F47A45AA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3429" y="789030"/>
            <a:ext cx="2770371" cy="288100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814F1A-6ED4-438A-B1FB-FEA7629E3564}"/>
              </a:ext>
            </a:extLst>
          </p:cNvPr>
          <p:cNvSpPr/>
          <p:nvPr/>
        </p:nvSpPr>
        <p:spPr>
          <a:xfrm>
            <a:off x="7393429" y="546417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RewardController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4FD5557-F130-D335-247A-1383388D1FF3}"/>
              </a:ext>
            </a:extLst>
          </p:cNvPr>
          <p:cNvCxnSpPr/>
          <p:nvPr/>
        </p:nvCxnSpPr>
        <p:spPr>
          <a:xfrm>
            <a:off x="4318371" y="1009948"/>
            <a:ext cx="3206343" cy="1295336"/>
          </a:xfrm>
          <a:prstGeom prst="bentConnector3">
            <a:avLst>
              <a:gd name="adj1" fmla="val 94547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B13D5170-A3DA-FF7F-6EC9-C004144A7E0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2919" y="3076308"/>
            <a:ext cx="2859313" cy="2881001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2C49A13-0408-9102-A5B9-E2A9AAA45F4A}"/>
              </a:ext>
            </a:extLst>
          </p:cNvPr>
          <p:cNvCxnSpPr>
            <a:cxnSpLocks/>
            <a:stCxn id="52" idx="0"/>
          </p:cNvCxnSpPr>
          <p:nvPr/>
        </p:nvCxnSpPr>
        <p:spPr>
          <a:xfrm rot="16200000" flipH="1">
            <a:off x="5210798" y="-212855"/>
            <a:ext cx="2452658" cy="4715480"/>
          </a:xfrm>
          <a:prstGeom prst="bentConnector4">
            <a:avLst>
              <a:gd name="adj1" fmla="val -2881"/>
              <a:gd name="adj2" fmla="val 67793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E0B97D-2B1B-DEDD-0479-843A4B8E89E9}"/>
              </a:ext>
            </a:extLst>
          </p:cNvPr>
          <p:cNvSpPr/>
          <p:nvPr/>
        </p:nvSpPr>
        <p:spPr>
          <a:xfrm>
            <a:off x="3980692" y="918556"/>
            <a:ext cx="197390" cy="193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61" name="말풍선: 사각형 60">
            <a:extLst>
              <a:ext uri="{FF2B5EF4-FFF2-40B4-BE49-F238E27FC236}">
                <a16:creationId xmlns:a16="http://schemas.microsoft.com/office/drawing/2014/main" id="{816FC5D1-6743-7BBC-0613-D281C546FAFB}"/>
              </a:ext>
            </a:extLst>
          </p:cNvPr>
          <p:cNvSpPr/>
          <p:nvPr/>
        </p:nvSpPr>
        <p:spPr>
          <a:xfrm>
            <a:off x="5688379" y="3276457"/>
            <a:ext cx="1515553" cy="321022"/>
          </a:xfrm>
          <a:prstGeom prst="wedgeRectCallout">
            <a:avLst>
              <a:gd name="adj1" fmla="val 20608"/>
              <a:gd name="adj2" fmla="val 9360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생성전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유효성검사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62" name="말풍선: 사각형 61">
            <a:extLst>
              <a:ext uri="{FF2B5EF4-FFF2-40B4-BE49-F238E27FC236}">
                <a16:creationId xmlns:a16="http://schemas.microsoft.com/office/drawing/2014/main" id="{C5F97E70-5876-8DCA-1EB7-6F9FEE13BE28}"/>
              </a:ext>
            </a:extLst>
          </p:cNvPr>
          <p:cNvSpPr/>
          <p:nvPr/>
        </p:nvSpPr>
        <p:spPr>
          <a:xfrm>
            <a:off x="9626805" y="2856424"/>
            <a:ext cx="778944" cy="321022"/>
          </a:xfrm>
          <a:prstGeom prst="wedgeRectCallout">
            <a:avLst>
              <a:gd name="adj1" fmla="val -32533"/>
              <a:gd name="adj2" fmla="val 8532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수정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63" name="말풍선: 사각형 62">
            <a:extLst>
              <a:ext uri="{FF2B5EF4-FFF2-40B4-BE49-F238E27FC236}">
                <a16:creationId xmlns:a16="http://schemas.microsoft.com/office/drawing/2014/main" id="{BC72FC13-3D2F-CB84-9CE0-35694B2B36D3}"/>
              </a:ext>
            </a:extLst>
          </p:cNvPr>
          <p:cNvSpPr/>
          <p:nvPr/>
        </p:nvSpPr>
        <p:spPr>
          <a:xfrm>
            <a:off x="9713989" y="4305458"/>
            <a:ext cx="778944" cy="321022"/>
          </a:xfrm>
          <a:prstGeom prst="wedgeRectCallout">
            <a:avLst>
              <a:gd name="adj1" fmla="val -86959"/>
              <a:gd name="adj2" fmla="val -789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생성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64" name="말풍선: 사각형 63">
            <a:extLst>
              <a:ext uri="{FF2B5EF4-FFF2-40B4-BE49-F238E27FC236}">
                <a16:creationId xmlns:a16="http://schemas.microsoft.com/office/drawing/2014/main" id="{B32346F7-D4F5-25EB-6BF7-B284A6A9BFDE}"/>
              </a:ext>
            </a:extLst>
          </p:cNvPr>
          <p:cNvSpPr/>
          <p:nvPr/>
        </p:nvSpPr>
        <p:spPr>
          <a:xfrm>
            <a:off x="8765966" y="1838020"/>
            <a:ext cx="778944" cy="321022"/>
          </a:xfrm>
          <a:prstGeom prst="wedgeRectCallout">
            <a:avLst>
              <a:gd name="adj1" fmla="val -32533"/>
              <a:gd name="adj2" fmla="val 8532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삭제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65" name="말풍선: 사각형 64">
            <a:extLst>
              <a:ext uri="{FF2B5EF4-FFF2-40B4-BE49-F238E27FC236}">
                <a16:creationId xmlns:a16="http://schemas.microsoft.com/office/drawing/2014/main" id="{8DDE4043-C4A9-DC07-7F9A-1D21BD14FB3E}"/>
              </a:ext>
            </a:extLst>
          </p:cNvPr>
          <p:cNvSpPr/>
          <p:nvPr/>
        </p:nvSpPr>
        <p:spPr>
          <a:xfrm>
            <a:off x="9384562" y="849437"/>
            <a:ext cx="1937469" cy="321022"/>
          </a:xfrm>
          <a:prstGeom prst="wedgeRectCallout">
            <a:avLst>
              <a:gd name="adj1" fmla="val -63424"/>
              <a:gd name="adj2" fmla="val -271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불러오기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 모드일때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992E3F2C-2FBE-1A6C-81BB-C8F12ACDB22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430" y="2584190"/>
            <a:ext cx="2945767" cy="34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0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업데이트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Product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업데이트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D926BB-A9E7-2A9B-65D3-5A13F86363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3"/>
          <a:stretch/>
        </p:blipFill>
        <p:spPr>
          <a:xfrm>
            <a:off x="5035080" y="546417"/>
            <a:ext cx="5274436" cy="53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29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업데이트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업데이트 내용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4514DF-F9C9-F26E-C2AD-389A7D11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95" y="674207"/>
            <a:ext cx="68294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0E1A993-8770-ECD6-D74C-1E2FE7D8DC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22" y="1863220"/>
            <a:ext cx="11016863" cy="4267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022111" y="727572"/>
            <a:ext cx="21672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개발환경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8" name="모서리가 둥근 직사각형 35">
            <a:extLst>
              <a:ext uri="{FF2B5EF4-FFF2-40B4-BE49-F238E27FC236}">
                <a16:creationId xmlns:a16="http://schemas.microsoft.com/office/drawing/2014/main" id="{66D39BF5-EB2C-C6A1-01A6-4FA19E011654}"/>
              </a:ext>
            </a:extLst>
          </p:cNvPr>
          <p:cNvSpPr/>
          <p:nvPr/>
        </p:nvSpPr>
        <p:spPr bwMode="auto">
          <a:xfrm>
            <a:off x="10515027" y="1410365"/>
            <a:ext cx="1124058" cy="3479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기술 스택</a:t>
            </a:r>
          </a:p>
        </p:txBody>
      </p:sp>
    </p:spTree>
    <p:extLst>
      <p:ext uri="{BB962C8B-B14F-4D97-AF65-F5344CB8AC3E}">
        <p14:creationId xmlns:p14="http://schemas.microsoft.com/office/powerpoint/2010/main" val="1431708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5DFD94-F6F1-5221-1B0D-B83DB1855E1D}"/>
              </a:ext>
            </a:extLst>
          </p:cNvPr>
          <p:cNvGrpSpPr/>
          <p:nvPr/>
        </p:nvGrpSpPr>
        <p:grpSpPr>
          <a:xfrm>
            <a:off x="3826838" y="587783"/>
            <a:ext cx="3436213" cy="5767009"/>
            <a:chOff x="3826838" y="545495"/>
            <a:chExt cx="3436213" cy="576700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CEA692A-8FC9-8E89-825F-F24FB3E551E0}"/>
                </a:ext>
              </a:extLst>
            </p:cNvPr>
            <p:cNvGrpSpPr/>
            <p:nvPr/>
          </p:nvGrpSpPr>
          <p:grpSpPr>
            <a:xfrm>
              <a:off x="3826838" y="545495"/>
              <a:ext cx="3436213" cy="5767009"/>
              <a:chOff x="3778681" y="358058"/>
              <a:chExt cx="3436213" cy="576700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294CA32-B67E-2B8C-BE5E-B1039FEF06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0" r="59653" b="57813"/>
              <a:stretch/>
            </p:blipFill>
            <p:spPr>
              <a:xfrm>
                <a:off x="3778681" y="358058"/>
                <a:ext cx="3153342" cy="171606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B3B0528-1612-26A2-7196-C6B0C3598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" r="59108"/>
              <a:stretch/>
            </p:blipFill>
            <p:spPr>
              <a:xfrm>
                <a:off x="3778682" y="1859128"/>
                <a:ext cx="3214301" cy="4265939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E3A86F7-0A43-06C1-2686-39B9D63301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647" r="9624" b="57813"/>
              <a:stretch/>
            </p:blipFill>
            <p:spPr>
              <a:xfrm>
                <a:off x="6644640" y="358058"/>
                <a:ext cx="570254" cy="171606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1B9FEFD-84CA-1EF8-7B7D-9025530E7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561" t="13015" r="8496" b="17961"/>
              <a:stretch/>
            </p:blipFill>
            <p:spPr>
              <a:xfrm>
                <a:off x="5756366" y="2414338"/>
                <a:ext cx="1458528" cy="2944497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0C82460-BC18-BBFF-5D63-85268041E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61" t="85827" r="8496" b="5076"/>
            <a:stretch/>
          </p:blipFill>
          <p:spPr>
            <a:xfrm>
              <a:off x="5693568" y="5294262"/>
              <a:ext cx="1458528" cy="38807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업데이트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204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공개 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내용수정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업데이트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아코디언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=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아이디 일치해야만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 버튼 보이도록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날짜 자동 생성으로 업데이트 날짜 표시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중에는 게시물 삭제 불가능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" name="모서리가 둥근 직사각형 35">
            <a:extLst>
              <a:ext uri="{FF2B5EF4-FFF2-40B4-BE49-F238E27FC236}">
                <a16:creationId xmlns:a16="http://schemas.microsoft.com/office/drawing/2014/main" id="{70D0DBB2-065B-1893-2B44-DC8EEC8560C3}"/>
              </a:ext>
            </a:extLst>
          </p:cNvPr>
          <p:cNvSpPr/>
          <p:nvPr/>
        </p:nvSpPr>
        <p:spPr bwMode="auto">
          <a:xfrm>
            <a:off x="4773712" y="5320968"/>
            <a:ext cx="2378384" cy="38807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권한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A01919-D582-8D99-ADCF-06D783602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53" y="763727"/>
            <a:ext cx="4009060" cy="1570633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B8164FF-A8D9-730B-F62F-55BE53D702EA}"/>
              </a:ext>
            </a:extLst>
          </p:cNvPr>
          <p:cNvCxnSpPr>
            <a:stCxn id="5" idx="3"/>
            <a:endCxn id="21" idx="1"/>
          </p:cNvCxnSpPr>
          <p:nvPr/>
        </p:nvCxnSpPr>
        <p:spPr>
          <a:xfrm flipV="1">
            <a:off x="7152096" y="1549044"/>
            <a:ext cx="257857" cy="3965964"/>
          </a:xfrm>
          <a:prstGeom prst="bentConnector3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F17D6D8-CE70-1621-C211-CDAC2A516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953" y="2753230"/>
            <a:ext cx="4009060" cy="155759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8A89FD-85D5-3771-54D4-A21A2B473A17}"/>
              </a:ext>
            </a:extLst>
          </p:cNvPr>
          <p:cNvSpPr/>
          <p:nvPr/>
        </p:nvSpPr>
        <p:spPr>
          <a:xfrm>
            <a:off x="7409953" y="2493823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UpdateController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814A165C-D6E4-D198-A17B-7A4F87E76C32}"/>
              </a:ext>
            </a:extLst>
          </p:cNvPr>
          <p:cNvSpPr/>
          <p:nvPr/>
        </p:nvSpPr>
        <p:spPr>
          <a:xfrm>
            <a:off x="7409952" y="4385862"/>
            <a:ext cx="2088724" cy="321022"/>
          </a:xfrm>
          <a:prstGeom prst="wedgeRectCallout">
            <a:avLst>
              <a:gd name="adj1" fmla="val -63649"/>
              <a:gd name="adj2" fmla="val -98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제목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: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날짜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yyyy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-MM-dd)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자동생성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984384B-AB3F-0B97-81E1-DCE75ECF3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953" y="4701630"/>
            <a:ext cx="4009060" cy="85015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9682CD-D1D4-0565-D42C-19E1EA26AB89}"/>
              </a:ext>
            </a:extLst>
          </p:cNvPr>
          <p:cNvSpPr/>
          <p:nvPr/>
        </p:nvSpPr>
        <p:spPr>
          <a:xfrm>
            <a:off x="10513197" y="4453222"/>
            <a:ext cx="90581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UpdateDto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114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202477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62377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1093248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상세페이지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 상세보기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로그인 조건체크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2236549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788677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리워드 결제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결제 유효성검사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678613-C5C8-6494-4715-77E98B6B5739}"/>
              </a:ext>
            </a:extLst>
          </p:cNvPr>
          <p:cNvGrpSpPr/>
          <p:nvPr/>
        </p:nvGrpSpPr>
        <p:grpSpPr>
          <a:xfrm>
            <a:off x="6980426" y="3845052"/>
            <a:ext cx="4614674" cy="496023"/>
            <a:chOff x="6980426" y="633345"/>
            <a:chExt cx="4614674" cy="4960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19619-6C07-462F-3449-CE7140435AE8}"/>
                </a:ext>
              </a:extLst>
            </p:cNvPr>
            <p:cNvSpPr txBox="1"/>
            <p:nvPr/>
          </p:nvSpPr>
          <p:spPr>
            <a:xfrm>
              <a:off x="6980427" y="633345"/>
              <a:ext cx="139781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창작자에게 문의하기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CA7894-834E-9FC2-862B-65B79B20827D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상세페이지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커뮤니티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05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78253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후원하기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Payment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셋팅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865C4D35-F445-3784-C2B6-3D0A649E4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9985" y="546417"/>
            <a:ext cx="6484626" cy="53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18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상세보기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3398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상태에 맞는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 정보 응답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중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 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현재날짜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&lt;=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펀딩종료일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① 로그인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X 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!=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유저가 아닌 경우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 (default) 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② 로그인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O &amp;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=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유저인 경우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펀딩관리하기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’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펀딩관리하기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페이지로 링크 교체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③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펀딩종료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현재날짜 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&gt;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펀딩종료일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버튼  비활성화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종료된 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펀딩입니다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’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F0520E-EDBD-2EEC-42EF-B8C2BEA9A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681" y="467459"/>
            <a:ext cx="7787236" cy="55447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5691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4317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상세페이지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650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카테고리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제목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썸네일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프로젝트 정보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남은기간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종료일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현재날짜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* 100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찜하기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목록에 추가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공유하기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현재 페이지 주소 복사하기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이메일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창작자의 다른 프로젝트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더보기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62122A-109D-B09A-783A-445E430D9A77}"/>
              </a:ext>
            </a:extLst>
          </p:cNvPr>
          <p:cNvGrpSpPr/>
          <p:nvPr/>
        </p:nvGrpSpPr>
        <p:grpSpPr>
          <a:xfrm>
            <a:off x="3778681" y="477656"/>
            <a:ext cx="3971882" cy="5462219"/>
            <a:chOff x="4336707" y="942304"/>
            <a:chExt cx="4477093" cy="61569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733701B-500D-882A-2A4A-AC65F9678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36708" y="942304"/>
              <a:ext cx="4477092" cy="341656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416B744-36B2-1A7C-2C46-0854E66B4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36707" y="4160378"/>
              <a:ext cx="4477093" cy="2938922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15B5D-B6BA-4293-A628-D7517E871C79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CDB11F-8AD5-AAF2-57A3-136A1DDBB3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9284" y="959097"/>
            <a:ext cx="3557911" cy="122855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E12913D-7CC2-94AD-60C2-BAB6315E4F39}"/>
              </a:ext>
            </a:extLst>
          </p:cNvPr>
          <p:cNvSpPr/>
          <p:nvPr/>
        </p:nvSpPr>
        <p:spPr>
          <a:xfrm>
            <a:off x="7879284" y="580584"/>
            <a:ext cx="2520087" cy="321022"/>
          </a:xfrm>
          <a:prstGeom prst="wedgeRectCallout">
            <a:avLst>
              <a:gd name="adj1" fmla="val -21318"/>
              <a:gd name="adj2" fmla="val 10604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① 로그인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X  or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창작자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!=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유저가 아닌 경우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AAA6A4-6E3C-0760-490F-40E5F34E0F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9284" y="2648171"/>
            <a:ext cx="3557911" cy="89606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C4D6EC14-70F3-831C-2378-36415D86E7A7}"/>
              </a:ext>
            </a:extLst>
          </p:cNvPr>
          <p:cNvSpPr/>
          <p:nvPr/>
        </p:nvSpPr>
        <p:spPr>
          <a:xfrm>
            <a:off x="7879285" y="2278758"/>
            <a:ext cx="2233022" cy="321022"/>
          </a:xfrm>
          <a:prstGeom prst="wedgeRectCallout">
            <a:avLst>
              <a:gd name="adj1" fmla="val -21318"/>
              <a:gd name="adj2" fmla="val 10604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② 로그인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 and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창작자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=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유저인 경우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A319A7-81A6-4605-5B2A-726ABDE0D2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9284" y="4034948"/>
            <a:ext cx="3557911" cy="73244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672E971D-4EA6-81C1-7A4B-0D6CF494A460}"/>
              </a:ext>
            </a:extLst>
          </p:cNvPr>
          <p:cNvSpPr/>
          <p:nvPr/>
        </p:nvSpPr>
        <p:spPr>
          <a:xfrm>
            <a:off x="7879285" y="3658058"/>
            <a:ext cx="2077745" cy="321022"/>
          </a:xfrm>
          <a:prstGeom prst="wedgeRectCallout">
            <a:avLst>
              <a:gd name="adj1" fmla="val -21318"/>
              <a:gd name="adj2" fmla="val 10604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③ 현재 날짜가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펀딩종료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이후인 경우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163D46-E907-47BA-A2F0-FDB87B676CB1}"/>
              </a:ext>
            </a:extLst>
          </p:cNvPr>
          <p:cNvSpPr/>
          <p:nvPr/>
        </p:nvSpPr>
        <p:spPr>
          <a:xfrm>
            <a:off x="10499986" y="625376"/>
            <a:ext cx="937209" cy="242613"/>
          </a:xfrm>
          <a:prstGeom prst="rect">
            <a:avLst/>
          </a:prstGeom>
          <a:solidFill>
            <a:srgbClr val="9E6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펀딩하기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168DDB-9399-7C30-A791-E5CEFD56C165}"/>
              </a:ext>
            </a:extLst>
          </p:cNvPr>
          <p:cNvSpPr/>
          <p:nvPr/>
        </p:nvSpPr>
        <p:spPr>
          <a:xfrm>
            <a:off x="10399371" y="2317962"/>
            <a:ext cx="1037824" cy="242613"/>
          </a:xfrm>
          <a:prstGeom prst="rect">
            <a:avLst/>
          </a:prstGeom>
          <a:solidFill>
            <a:srgbClr val="9E6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펀딩관리하기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11C178-963F-C8C6-DFDD-C86E59A1379F}"/>
              </a:ext>
            </a:extLst>
          </p:cNvPr>
          <p:cNvSpPr/>
          <p:nvPr/>
        </p:nvSpPr>
        <p:spPr>
          <a:xfrm>
            <a:off x="10178540" y="3697262"/>
            <a:ext cx="1258655" cy="242613"/>
          </a:xfrm>
          <a:prstGeom prst="rect">
            <a:avLst/>
          </a:prstGeom>
          <a:solidFill>
            <a:srgbClr val="9E62F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종료된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펀딩입니다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.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0B44FF-B5A5-4210-3D0A-7A4F592DD263}"/>
              </a:ext>
            </a:extLst>
          </p:cNvPr>
          <p:cNvSpPr/>
          <p:nvPr/>
        </p:nvSpPr>
        <p:spPr>
          <a:xfrm>
            <a:off x="6396675" y="2341986"/>
            <a:ext cx="1195544" cy="2426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280D26D-E81C-516B-6873-3EE4BCACBAE4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 flipV="1">
            <a:off x="7592219" y="741095"/>
            <a:ext cx="287065" cy="1722198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2541A3C-9EA8-597A-9613-A82AF408E48B}"/>
              </a:ext>
            </a:extLst>
          </p:cNvPr>
          <p:cNvGrpSpPr/>
          <p:nvPr/>
        </p:nvGrpSpPr>
        <p:grpSpPr>
          <a:xfrm>
            <a:off x="7944628" y="5124601"/>
            <a:ext cx="3542445" cy="820077"/>
            <a:chOff x="7653057" y="4987271"/>
            <a:chExt cx="3542445" cy="82007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B583244-FE67-CC72-1671-234FCA7E7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53057" y="5022793"/>
              <a:ext cx="3456459" cy="251689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9017900-1267-DBE3-FD66-F6F35D13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87531" y="5305432"/>
              <a:ext cx="3507971" cy="495339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84A565C-4683-7576-E1E9-617174689E5A}"/>
                </a:ext>
              </a:extLst>
            </p:cNvPr>
            <p:cNvSpPr/>
            <p:nvPr/>
          </p:nvSpPr>
          <p:spPr>
            <a:xfrm>
              <a:off x="7670969" y="4987271"/>
              <a:ext cx="3484711" cy="820077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8EBC8CB6-354B-8D2B-031A-12C49A1F149E}"/>
              </a:ext>
            </a:extLst>
          </p:cNvPr>
          <p:cNvSpPr/>
          <p:nvPr/>
        </p:nvSpPr>
        <p:spPr>
          <a:xfrm>
            <a:off x="6276874" y="5200715"/>
            <a:ext cx="1588911" cy="321022"/>
          </a:xfrm>
          <a:prstGeom prst="wedgeRectCallout">
            <a:avLst>
              <a:gd name="adj1" fmla="val 62913"/>
              <a:gd name="adj2" fmla="val -2601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로그인 되어있지 않은 경우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8D2120B-710E-105E-A511-1016F88C0B27}"/>
              </a:ext>
            </a:extLst>
          </p:cNvPr>
          <p:cNvSpPr/>
          <p:nvPr/>
        </p:nvSpPr>
        <p:spPr>
          <a:xfrm>
            <a:off x="9908771" y="4881988"/>
            <a:ext cx="153848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46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9540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 조건체크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8740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아래 조건에 걸리는지 확인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① 로그인 되어있지 않은 경우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Session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 저장된 값이 없는 경우 로그인 페이지로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redirect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로그인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O] 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② 리워드를 선택하지 않은 경우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박스의 자식이 없는 경우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선택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alert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호출 후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false return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③ 선택한 수량이 재고를 초과하는 경우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선택한 수량을 배열로 만들어 재고와 비교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재고 초과 시 수량 재설정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alert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호출 후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false return</a:t>
            </a:r>
            <a:b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④유저 포인트가 부족한 경우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Session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 저장된 유저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를 이용하여 유저 포인트를 가져온 뒤 총 금액과 비교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포인트 부족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alert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호출 후 충전 </a:t>
            </a: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modal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호출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=&gt; 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조건에 걸리지 않는 경우 결제 페이지 노출</a:t>
            </a:r>
            <a:endParaRPr lang="en-US" altLang="ko-KR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09D093-579F-918A-EFA0-A758B54EA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754" y="464676"/>
            <a:ext cx="6801087" cy="55537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9419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>
            <a:extLst>
              <a:ext uri="{FF2B5EF4-FFF2-40B4-BE49-F238E27FC236}">
                <a16:creationId xmlns:a16="http://schemas.microsoft.com/office/drawing/2014/main" id="{A9266DEB-F881-4507-8A59-58D242CD1E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1320" y="2842928"/>
            <a:ext cx="4363373" cy="306513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8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F5767680-A477-0682-1D2E-3276E29D30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8"/>
          <a:stretch/>
        </p:blipFill>
        <p:spPr>
          <a:xfrm>
            <a:off x="7806874" y="4278590"/>
            <a:ext cx="3562253" cy="161513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 유효성검사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583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카드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선택시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선택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영역에 추가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jumpUp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수량에 따라 총 금액 자동 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이미 추가된 리워드 카드 선택 불가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수량으로 조정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16B744-36B2-1A7C-2C46-0854E66B48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2433" y="625375"/>
            <a:ext cx="4906522" cy="17761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515B5D-B6BA-4293-A628-D7517E871C79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31029CF-BB07-4949-B0FF-DDD00F7218C3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902197" y="204427"/>
            <a:ext cx="1241922" cy="2360524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7D893-A08E-97E7-A614-AE4106CFDA55}"/>
              </a:ext>
            </a:extLst>
          </p:cNvPr>
          <p:cNvSpPr/>
          <p:nvPr/>
        </p:nvSpPr>
        <p:spPr>
          <a:xfrm>
            <a:off x="5653224" y="2005650"/>
            <a:ext cx="1379344" cy="2810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BF3996A-D467-C86E-91E0-467E5091CE8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899" y="4554286"/>
            <a:ext cx="3625965" cy="92206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E8FA7F2-93BA-860D-742D-5A2FD60B35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76" y="5192853"/>
            <a:ext cx="2480745" cy="8192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A753332B-F506-5746-E4EA-9B1CE3929E4D}"/>
              </a:ext>
            </a:extLst>
          </p:cNvPr>
          <p:cNvSpPr/>
          <p:nvPr/>
        </p:nvSpPr>
        <p:spPr>
          <a:xfrm>
            <a:off x="596900" y="4181677"/>
            <a:ext cx="1705290" cy="321022"/>
          </a:xfrm>
          <a:prstGeom prst="wedgeRectCallout">
            <a:avLst>
              <a:gd name="adj1" fmla="val -21318"/>
              <a:gd name="adj2" fmla="val 10604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리워드를 선택하지 않은 경우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F776EB-A2EB-B724-D9E1-ECE52B449456}"/>
              </a:ext>
            </a:extLst>
          </p:cNvPr>
          <p:cNvSpPr/>
          <p:nvPr/>
        </p:nvSpPr>
        <p:spPr>
          <a:xfrm>
            <a:off x="9829560" y="5651111"/>
            <a:ext cx="153848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B2B9AC3-EAA3-239B-D802-7F7F9F5E02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71" y="625377"/>
            <a:ext cx="2584156" cy="2151278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F3F6B678-A10D-5876-D418-82AC4EE4C7F8}"/>
              </a:ext>
            </a:extLst>
          </p:cNvPr>
          <p:cNvGrpSpPr/>
          <p:nvPr/>
        </p:nvGrpSpPr>
        <p:grpSpPr>
          <a:xfrm>
            <a:off x="8441575" y="2915007"/>
            <a:ext cx="3005676" cy="560225"/>
            <a:chOff x="8441575" y="2915007"/>
            <a:chExt cx="3005676" cy="56022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5D08CD0-EAFA-1DB9-BC60-E6401D6D1FD7}"/>
                </a:ext>
              </a:extLst>
            </p:cNvPr>
            <p:cNvGrpSpPr/>
            <p:nvPr/>
          </p:nvGrpSpPr>
          <p:grpSpPr>
            <a:xfrm>
              <a:off x="8481260" y="2915007"/>
              <a:ext cx="2965991" cy="560225"/>
              <a:chOff x="4373662" y="1995153"/>
              <a:chExt cx="3673158" cy="693797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230E0201-FC08-858F-D24D-FE66D5E986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73662" y="2506054"/>
                <a:ext cx="3368796" cy="182896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D178653-7F92-1D8B-A109-78F8228327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73662" y="1995153"/>
                <a:ext cx="2599109" cy="182896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03F05D9B-C32A-A2B7-D9E3-CA4513461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73662" y="2158625"/>
                <a:ext cx="3093988" cy="182896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F3CD3A4-454E-20F4-7CD4-EEEA3972D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73662" y="2348349"/>
                <a:ext cx="3673158" cy="167655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A6DEC57-EC9F-AC6F-6E43-461F75888140}"/>
                </a:ext>
              </a:extLst>
            </p:cNvPr>
            <p:cNvSpPr/>
            <p:nvPr/>
          </p:nvSpPr>
          <p:spPr>
            <a:xfrm>
              <a:off x="8441575" y="2915007"/>
              <a:ext cx="3005675" cy="560225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55" name="말풍선: 사각형 54">
            <a:extLst>
              <a:ext uri="{FF2B5EF4-FFF2-40B4-BE49-F238E27FC236}">
                <a16:creationId xmlns:a16="http://schemas.microsoft.com/office/drawing/2014/main" id="{8347FBCD-587E-0D2C-A481-33641156D2EA}"/>
              </a:ext>
            </a:extLst>
          </p:cNvPr>
          <p:cNvSpPr/>
          <p:nvPr/>
        </p:nvSpPr>
        <p:spPr>
          <a:xfrm>
            <a:off x="9723153" y="3553608"/>
            <a:ext cx="1645974" cy="228898"/>
          </a:xfrm>
          <a:prstGeom prst="wedgeRectCallout">
            <a:avLst>
              <a:gd name="adj1" fmla="val -22101"/>
              <a:gd name="adj2" fmla="val -10187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Value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를 파라미터로 넘겨줌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F18AF7A-113F-CB15-D4AA-4FCE217ABB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67"/>
          <a:stretch/>
        </p:blipFill>
        <p:spPr>
          <a:xfrm>
            <a:off x="8427256" y="3775561"/>
            <a:ext cx="2941871" cy="265145"/>
          </a:xfrm>
          <a:prstGeom prst="rect">
            <a:avLst/>
          </a:prstGeom>
        </p:spPr>
      </p:pic>
      <p:sp>
        <p:nvSpPr>
          <p:cNvPr id="57" name="말풍선: 사각형 56">
            <a:extLst>
              <a:ext uri="{FF2B5EF4-FFF2-40B4-BE49-F238E27FC236}">
                <a16:creationId xmlns:a16="http://schemas.microsoft.com/office/drawing/2014/main" id="{77A5D9FB-2A2A-DE77-8C4B-FDC84C5312AD}"/>
              </a:ext>
            </a:extLst>
          </p:cNvPr>
          <p:cNvSpPr/>
          <p:nvPr/>
        </p:nvSpPr>
        <p:spPr>
          <a:xfrm>
            <a:off x="8427256" y="4015073"/>
            <a:ext cx="2941871" cy="376056"/>
          </a:xfrm>
          <a:prstGeom prst="wedgeRectCallout">
            <a:avLst>
              <a:gd name="adj1" fmla="val -22101"/>
              <a:gd name="adj2" fmla="val -1229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각 파라미터를 배열로 저장한 뒤 배열을 조합하여 유저 선택에 대한 리워드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어레이리스트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생성</a:t>
            </a:r>
          </a:p>
        </p:txBody>
      </p:sp>
      <p:sp>
        <p:nvSpPr>
          <p:cNvPr id="68" name="말풍선: 사각형 67">
            <a:extLst>
              <a:ext uri="{FF2B5EF4-FFF2-40B4-BE49-F238E27FC236}">
                <a16:creationId xmlns:a16="http://schemas.microsoft.com/office/drawing/2014/main" id="{6BC1AF78-340E-E52D-34F9-8D4442D76EC2}"/>
              </a:ext>
            </a:extLst>
          </p:cNvPr>
          <p:cNvSpPr/>
          <p:nvPr/>
        </p:nvSpPr>
        <p:spPr>
          <a:xfrm>
            <a:off x="3991319" y="2401494"/>
            <a:ext cx="3744371" cy="294464"/>
          </a:xfrm>
          <a:prstGeom prst="wedgeRectCallout">
            <a:avLst>
              <a:gd name="adj1" fmla="val -21318"/>
              <a:gd name="adj2" fmla="val 10604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리워드 선택하기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클릭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&gt;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해당 리워드 정보를 받아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다른영역으로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2051674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0983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E991D9-0974-6541-F21D-5D1A445C9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753" y="763727"/>
            <a:ext cx="7399090" cy="3960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4D8509-2896-F33F-4734-EDEF3C96B336}"/>
              </a:ext>
            </a:extLst>
          </p:cNvPr>
          <p:cNvSpPr txBox="1"/>
          <p:nvPr/>
        </p:nvSpPr>
        <p:spPr>
          <a:xfrm>
            <a:off x="626084" y="2156733"/>
            <a:ext cx="2886550" cy="3082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모델에 유저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정보를 담아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↓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유저가 폼을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↓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Update 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(+)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후원자수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현재금액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(-)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리워드수량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유저포인트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Insert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↓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결제완료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305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91D09554-7CD3-0F44-F243-D4346E99253F}"/>
              </a:ext>
            </a:extLst>
          </p:cNvPr>
          <p:cNvGrpSpPr/>
          <p:nvPr/>
        </p:nvGrpSpPr>
        <p:grpSpPr>
          <a:xfrm>
            <a:off x="626083" y="3661772"/>
            <a:ext cx="2733502" cy="1341181"/>
            <a:chOff x="626083" y="3661772"/>
            <a:chExt cx="2733502" cy="1341181"/>
          </a:xfrm>
        </p:grpSpPr>
        <p:pic>
          <p:nvPicPr>
            <p:cNvPr id="70" name="그림 69" descr="텍스트이(가) 표시된 사진&#10;&#10;자동 생성된 설명">
              <a:extLst>
                <a:ext uri="{FF2B5EF4-FFF2-40B4-BE49-F238E27FC236}">
                  <a16:creationId xmlns:a16="http://schemas.microsoft.com/office/drawing/2014/main" id="{04622F5C-9D73-20EF-4563-0CE1A2403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6083" y="3661772"/>
              <a:ext cx="2733502" cy="134118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24517F0-F4CC-E010-89D9-DEDC34E99D4B}"/>
                </a:ext>
              </a:extLst>
            </p:cNvPr>
            <p:cNvSpPr/>
            <p:nvPr/>
          </p:nvSpPr>
          <p:spPr>
            <a:xfrm>
              <a:off x="1018560" y="4504567"/>
              <a:ext cx="353039" cy="102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B306D0B-7AB8-6D85-30AD-103C17575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4075" y="528489"/>
            <a:ext cx="3042682" cy="543200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1DB42F09-919B-A034-AD3B-301A22CA85DD}"/>
              </a:ext>
            </a:extLst>
          </p:cNvPr>
          <p:cNvSpPr/>
          <p:nvPr/>
        </p:nvSpPr>
        <p:spPr>
          <a:xfrm>
            <a:off x="3884075" y="1374666"/>
            <a:ext cx="3042682" cy="183445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B3AE489-5FEB-A1FB-C388-532C708EA05E}"/>
              </a:ext>
            </a:extLst>
          </p:cNvPr>
          <p:cNvGrpSpPr/>
          <p:nvPr/>
        </p:nvGrpSpPr>
        <p:grpSpPr>
          <a:xfrm>
            <a:off x="7600415" y="2135735"/>
            <a:ext cx="3529096" cy="987908"/>
            <a:chOff x="7202543" y="3964626"/>
            <a:chExt cx="4244709" cy="11882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8ECF32A-2EC6-6F79-5AA7-9B4C47806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2544" y="4541997"/>
              <a:ext cx="4244708" cy="61086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DED9DC5-40C1-D081-5B7C-E617CA730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2543" y="4029952"/>
              <a:ext cx="4244708" cy="557663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D96D9DE-D211-03FA-D472-A3B81A223154}"/>
                </a:ext>
              </a:extLst>
            </p:cNvPr>
            <p:cNvSpPr/>
            <p:nvPr/>
          </p:nvSpPr>
          <p:spPr>
            <a:xfrm>
              <a:off x="7202543" y="3964626"/>
              <a:ext cx="4244708" cy="1168555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0983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3771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 전 내역 확인 페이지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결제 정보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선택한 리워드 정보 출력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</a:t>
            </a:r>
            <a:r>
              <a:rPr lang="ko-KR" altLang="en-US" sz="1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수량</a:t>
            </a:r>
            <a:r>
              <a:rPr lang="en-US" altLang="ko-KR" sz="1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</a:t>
            </a:r>
            <a:r>
              <a:rPr lang="ko-KR" altLang="en-US" sz="1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가격</a:t>
            </a:r>
            <a:r>
              <a:rPr lang="en-US" altLang="ko-KR" sz="1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15B5D-B6BA-4293-A628-D7517E871C79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8EBC8CB6-354B-8D2B-031A-12C49A1F149E}"/>
              </a:ext>
            </a:extLst>
          </p:cNvPr>
          <p:cNvSpPr/>
          <p:nvPr/>
        </p:nvSpPr>
        <p:spPr>
          <a:xfrm>
            <a:off x="9893784" y="1953625"/>
            <a:ext cx="1469949" cy="321022"/>
          </a:xfrm>
          <a:prstGeom prst="wedgeRectCallout">
            <a:avLst>
              <a:gd name="adj1" fmla="val -20277"/>
              <a:gd name="adj2" fmla="val 8791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회원상태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활동중인 회원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4" name="그림 13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BC65526B-AF45-0EBB-C66D-DE819C5D83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0414" y="756528"/>
            <a:ext cx="3529097" cy="10758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8D2120B-710E-105E-A511-1016F88C0B27}"/>
              </a:ext>
            </a:extLst>
          </p:cNvPr>
          <p:cNvSpPr/>
          <p:nvPr/>
        </p:nvSpPr>
        <p:spPr>
          <a:xfrm>
            <a:off x="7600414" y="541752"/>
            <a:ext cx="153848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0B44FF-B5A5-4210-3D0A-7A4F592DD263}"/>
              </a:ext>
            </a:extLst>
          </p:cNvPr>
          <p:cNvSpPr/>
          <p:nvPr/>
        </p:nvSpPr>
        <p:spPr>
          <a:xfrm>
            <a:off x="3884075" y="763727"/>
            <a:ext cx="3042682" cy="57253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280D26D-E81C-516B-6873-3EE4BCACBAE4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926757" y="1049995"/>
            <a:ext cx="636216" cy="478293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9244BA1-D1E9-97F8-CEAE-EB8B3884BC63}"/>
              </a:ext>
            </a:extLst>
          </p:cNvPr>
          <p:cNvSpPr/>
          <p:nvPr/>
        </p:nvSpPr>
        <p:spPr>
          <a:xfrm>
            <a:off x="7600414" y="1892048"/>
            <a:ext cx="122216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Mapper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6F3FAC-ED85-DE8C-D7D4-D5B7EE87ED3F}"/>
              </a:ext>
            </a:extLst>
          </p:cNvPr>
          <p:cNvSpPr/>
          <p:nvPr/>
        </p:nvSpPr>
        <p:spPr>
          <a:xfrm>
            <a:off x="3884075" y="3429000"/>
            <a:ext cx="3042682" cy="72830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B2A6EE6-BA85-5465-BFE2-CBDC79827042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6926757" y="897510"/>
            <a:ext cx="673657" cy="2895641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B9DDDE80-6422-A86C-3EEF-EB7BF2BF0C4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6004" y="2249082"/>
            <a:ext cx="3249971" cy="92038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9" name="말풍선: 사각형 58">
            <a:extLst>
              <a:ext uri="{FF2B5EF4-FFF2-40B4-BE49-F238E27FC236}">
                <a16:creationId xmlns:a16="http://schemas.microsoft.com/office/drawing/2014/main" id="{DD37E000-9024-DC56-10D8-B3FA41D427EC}"/>
              </a:ext>
            </a:extLst>
          </p:cNvPr>
          <p:cNvSpPr/>
          <p:nvPr/>
        </p:nvSpPr>
        <p:spPr>
          <a:xfrm>
            <a:off x="4852885" y="1963923"/>
            <a:ext cx="1737044" cy="243180"/>
          </a:xfrm>
          <a:prstGeom prst="wedgeRectCallout">
            <a:avLst>
              <a:gd name="adj1" fmla="val 22477"/>
              <a:gd name="adj2" fmla="val 10500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ArrayList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를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forEach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출력</a:t>
            </a:r>
          </a:p>
        </p:txBody>
      </p:sp>
      <p:pic>
        <p:nvPicPr>
          <p:cNvPr id="64" name="그림 63" descr="텍스트이(가) 표시된 사진&#10;&#10;자동 생성된 설명">
            <a:extLst>
              <a:ext uri="{FF2B5EF4-FFF2-40B4-BE49-F238E27FC236}">
                <a16:creationId xmlns:a16="http://schemas.microsoft.com/office/drawing/2014/main" id="{8C90742D-80DC-D29C-09C6-107CD70944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9497" y="3414919"/>
            <a:ext cx="3529095" cy="100896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B5071905-2E77-E293-27C3-1CF52660991C}"/>
              </a:ext>
            </a:extLst>
          </p:cNvPr>
          <p:cNvSpPr/>
          <p:nvPr/>
        </p:nvSpPr>
        <p:spPr>
          <a:xfrm>
            <a:off x="6293107" y="4402149"/>
            <a:ext cx="633650" cy="12677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D0E3F9E-9323-5D53-E6AE-34807D8CC7C4}"/>
              </a:ext>
            </a:extLst>
          </p:cNvPr>
          <p:cNvSpPr/>
          <p:nvPr/>
        </p:nvSpPr>
        <p:spPr>
          <a:xfrm>
            <a:off x="7600414" y="3172306"/>
            <a:ext cx="142854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 정보 출력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Script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395DD95-3770-2043-B442-B60BAC5ACD14}"/>
              </a:ext>
            </a:extLst>
          </p:cNvPr>
          <p:cNvCxnSpPr>
            <a:cxnSpLocks/>
            <a:endCxn id="70" idx="3"/>
          </p:cNvCxnSpPr>
          <p:nvPr/>
        </p:nvCxnSpPr>
        <p:spPr>
          <a:xfrm flipH="1" flipV="1">
            <a:off x="3359585" y="4332363"/>
            <a:ext cx="2648844" cy="108634"/>
          </a:xfrm>
          <a:prstGeom prst="straightConnector1">
            <a:avLst/>
          </a:prstGeom>
          <a:ln w="3175" cap="rnd">
            <a:solidFill>
              <a:schemeClr val="accent3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DC70046-E1B3-FC11-4266-F9E862441AD4}"/>
              </a:ext>
            </a:extLst>
          </p:cNvPr>
          <p:cNvGrpSpPr/>
          <p:nvPr/>
        </p:nvGrpSpPr>
        <p:grpSpPr>
          <a:xfrm>
            <a:off x="1063408" y="4748580"/>
            <a:ext cx="2516183" cy="1181450"/>
            <a:chOff x="1063408" y="4726216"/>
            <a:chExt cx="2516183" cy="1181450"/>
          </a:xfrm>
        </p:grpSpPr>
        <p:pic>
          <p:nvPicPr>
            <p:cNvPr id="74" name="그림 73" descr="텍스트이(가) 표시된 사진&#10;&#10;자동 생성된 설명">
              <a:extLst>
                <a:ext uri="{FF2B5EF4-FFF2-40B4-BE49-F238E27FC236}">
                  <a16:creationId xmlns:a16="http://schemas.microsoft.com/office/drawing/2014/main" id="{2DF42F3A-ECB9-EA8F-A087-742B0B327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3408" y="4726216"/>
              <a:ext cx="2516183" cy="118145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86D13C1-9EE4-6F7E-4E41-BC6C8D6CE223}"/>
                </a:ext>
              </a:extLst>
            </p:cNvPr>
            <p:cNvSpPr/>
            <p:nvPr/>
          </p:nvSpPr>
          <p:spPr>
            <a:xfrm>
              <a:off x="2937164" y="5278582"/>
              <a:ext cx="273252" cy="102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pic>
        <p:nvPicPr>
          <p:cNvPr id="77" name="그림 76" descr="텍스트이(가) 표시된 사진&#10;&#10;자동 생성된 설명">
            <a:extLst>
              <a:ext uri="{FF2B5EF4-FFF2-40B4-BE49-F238E27FC236}">
                <a16:creationId xmlns:a16="http://schemas.microsoft.com/office/drawing/2014/main" id="{B1290968-FE0E-A908-AEA5-4F9A9771411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309" y="3903634"/>
            <a:ext cx="1967177" cy="310195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A20D475-E1C8-5A99-DC6D-6B68619EF153}"/>
              </a:ext>
            </a:extLst>
          </p:cNvPr>
          <p:cNvCxnSpPr>
            <a:cxnSpLocks/>
          </p:cNvCxnSpPr>
          <p:nvPr/>
        </p:nvCxnSpPr>
        <p:spPr>
          <a:xfrm flipH="1" flipV="1">
            <a:off x="2794252" y="4081475"/>
            <a:ext cx="161568" cy="2149"/>
          </a:xfrm>
          <a:prstGeom prst="straightConnector1">
            <a:avLst/>
          </a:prstGeom>
          <a:ln w="3175" cap="rnd">
            <a:solidFill>
              <a:schemeClr val="accent3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말풍선: 사각형 85">
            <a:extLst>
              <a:ext uri="{FF2B5EF4-FFF2-40B4-BE49-F238E27FC236}">
                <a16:creationId xmlns:a16="http://schemas.microsoft.com/office/drawing/2014/main" id="{A9509732-FC49-3CD0-5E01-5327D2E7E8B7}"/>
              </a:ext>
            </a:extLst>
          </p:cNvPr>
          <p:cNvSpPr/>
          <p:nvPr/>
        </p:nvSpPr>
        <p:spPr>
          <a:xfrm>
            <a:off x="2172239" y="4427013"/>
            <a:ext cx="1166568" cy="257633"/>
          </a:xfrm>
          <a:prstGeom prst="wedgeRectCallout">
            <a:avLst>
              <a:gd name="adj1" fmla="val -20277"/>
              <a:gd name="adj2" fmla="val 8791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선택한 데이터 출력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C2D6B25-54BD-4DA9-B669-1A34DFB8D7CF}"/>
              </a:ext>
            </a:extLst>
          </p:cNvPr>
          <p:cNvSpPr/>
          <p:nvPr/>
        </p:nvSpPr>
        <p:spPr>
          <a:xfrm>
            <a:off x="4852885" y="5692295"/>
            <a:ext cx="1105062" cy="288291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93" name="말풍선: 사각형 92">
            <a:extLst>
              <a:ext uri="{FF2B5EF4-FFF2-40B4-BE49-F238E27FC236}">
                <a16:creationId xmlns:a16="http://schemas.microsoft.com/office/drawing/2014/main" id="{E317A0CA-285F-12C4-EC0F-DDF8355C90F5}"/>
              </a:ext>
            </a:extLst>
          </p:cNvPr>
          <p:cNvSpPr/>
          <p:nvPr/>
        </p:nvSpPr>
        <p:spPr>
          <a:xfrm>
            <a:off x="3918625" y="5123582"/>
            <a:ext cx="2293956" cy="405731"/>
          </a:xfrm>
          <a:prstGeom prst="wedgeRectCallout">
            <a:avLst>
              <a:gd name="adj1" fmla="val 21769"/>
              <a:gd name="adj2" fmla="val 8685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선택한 리워드를 배열로 저장하여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controller(@PostMapping)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에 넘김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42991A3-D934-0C30-8E97-D1A66D2F66BB}"/>
              </a:ext>
            </a:extLst>
          </p:cNvPr>
          <p:cNvCxnSpPr>
            <a:cxnSpLocks/>
            <a:stCxn id="65" idx="3"/>
            <a:endCxn id="68" idx="1"/>
          </p:cNvCxnSpPr>
          <p:nvPr/>
        </p:nvCxnSpPr>
        <p:spPr>
          <a:xfrm flipV="1">
            <a:off x="6926757" y="3293613"/>
            <a:ext cx="673657" cy="1171925"/>
          </a:xfrm>
          <a:prstGeom prst="straightConnector1">
            <a:avLst/>
          </a:prstGeom>
          <a:ln w="3175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 descr="텍스트이(가) 표시된 사진&#10;&#10;자동 생성된 설명">
            <a:extLst>
              <a:ext uri="{FF2B5EF4-FFF2-40B4-BE49-F238E27FC236}">
                <a16:creationId xmlns:a16="http://schemas.microsoft.com/office/drawing/2014/main" id="{541F4271-C2EA-A4AB-57F2-15758682E63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0699" y="4740100"/>
            <a:ext cx="2319985" cy="11693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4" name="그림 93" descr="텍스트이(가) 표시된 사진&#10;&#10;자동 생성된 설명">
            <a:extLst>
              <a:ext uri="{FF2B5EF4-FFF2-40B4-BE49-F238E27FC236}">
                <a16:creationId xmlns:a16="http://schemas.microsoft.com/office/drawing/2014/main" id="{CB452C1A-C5CE-4267-E684-4E1BAEA327B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543"/>
          <a:stretch/>
        </p:blipFill>
        <p:spPr>
          <a:xfrm>
            <a:off x="9695874" y="5179036"/>
            <a:ext cx="1739595" cy="73038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D22B742-33CD-7D6A-B24C-A0A6EEEF5202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5957480" y="5324760"/>
            <a:ext cx="1643219" cy="571159"/>
          </a:xfrm>
          <a:prstGeom prst="straightConnector1">
            <a:avLst/>
          </a:prstGeom>
          <a:ln w="3175" cap="rnd">
            <a:solidFill>
              <a:srgbClr val="00B05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25DE241-895B-ED8C-7BE1-3C42C3178766}"/>
              </a:ext>
            </a:extLst>
          </p:cNvPr>
          <p:cNvSpPr txBox="1"/>
          <p:nvPr/>
        </p:nvSpPr>
        <p:spPr>
          <a:xfrm>
            <a:off x="9899490" y="4583626"/>
            <a:ext cx="1739595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200"/>
              </a:spcAft>
            </a:pPr>
            <a:r>
              <a:rPr lang="ko-KR" altLang="en-US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쿠키가  존재하는 경우 </a:t>
            </a:r>
            <a:endParaRPr lang="en-US" altLang="ko-KR" sz="10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spcAft>
                <a:spcPts val="200"/>
              </a:spcAft>
            </a:pPr>
            <a:r>
              <a:rPr lang="en-US" altLang="ko-KR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if</a:t>
            </a:r>
            <a:r>
              <a:rPr lang="ko-KR" altLang="en-US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</a:t>
            </a:r>
            <a:r>
              <a:rPr lang="en-US" altLang="ko-KR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(update, insert)</a:t>
            </a:r>
            <a:r>
              <a:rPr lang="ko-KR" altLang="en-US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을 생략하여 </a:t>
            </a:r>
            <a:endParaRPr lang="en-US" altLang="ko-KR" sz="10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spcAft>
                <a:spcPts val="200"/>
              </a:spcAft>
            </a:pPr>
            <a:r>
              <a:rPr lang="en-US" altLang="ko-KR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double submit </a:t>
            </a:r>
            <a:r>
              <a:rPr lang="ko-KR" altLang="en-US" sz="10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81818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방지</a:t>
            </a:r>
            <a:endParaRPr lang="en-US" altLang="ko-KR" sz="10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81818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D170AD4-27B5-53A5-5BF0-06A0A34EE392}"/>
              </a:ext>
            </a:extLst>
          </p:cNvPr>
          <p:cNvSpPr/>
          <p:nvPr/>
        </p:nvSpPr>
        <p:spPr>
          <a:xfrm>
            <a:off x="7600414" y="4485783"/>
            <a:ext cx="142854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209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B351D6-578E-4471-50D1-678399A8E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085" y="4172989"/>
            <a:ext cx="3045582" cy="18454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4E85083-EA35-9CAC-3CD1-428DE0647D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432" y="541752"/>
            <a:ext cx="4400246" cy="45703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62732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결제완료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3771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리워드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배송정보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후원중인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내역확인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15B5D-B6BA-4293-A628-D7517E871C79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8D2120B-710E-105E-A511-1016F88C0B27}"/>
              </a:ext>
            </a:extLst>
          </p:cNvPr>
          <p:cNvSpPr/>
          <p:nvPr/>
        </p:nvSpPr>
        <p:spPr>
          <a:xfrm>
            <a:off x="7959565" y="541752"/>
            <a:ext cx="153848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395DD95-3770-2043-B442-B60BAC5ACD14}"/>
              </a:ext>
            </a:extLst>
          </p:cNvPr>
          <p:cNvCxnSpPr>
            <a:cxnSpLocks/>
          </p:cNvCxnSpPr>
          <p:nvPr/>
        </p:nvCxnSpPr>
        <p:spPr>
          <a:xfrm>
            <a:off x="2794252" y="3533905"/>
            <a:ext cx="0" cy="1578170"/>
          </a:xfrm>
          <a:prstGeom prst="straightConnector1">
            <a:avLst/>
          </a:prstGeom>
          <a:ln w="3175" cap="rnd">
            <a:solidFill>
              <a:schemeClr val="accent3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94D9569-E30D-6AF9-F046-A55BCD4166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565" y="784365"/>
            <a:ext cx="3472618" cy="395994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75572C-9321-29C9-61D4-F9951265E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14" y="5189150"/>
            <a:ext cx="7494469" cy="73202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45C920-33B3-F332-872D-0104CF6A5423}"/>
              </a:ext>
            </a:extLst>
          </p:cNvPr>
          <p:cNvSpPr/>
          <p:nvPr/>
        </p:nvSpPr>
        <p:spPr>
          <a:xfrm>
            <a:off x="3937714" y="4946537"/>
            <a:ext cx="117288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Payment 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A9B90-B611-C611-A1B7-667580F7232A}"/>
              </a:ext>
            </a:extLst>
          </p:cNvPr>
          <p:cNvSpPr/>
          <p:nvPr/>
        </p:nvSpPr>
        <p:spPr>
          <a:xfrm>
            <a:off x="3884075" y="2286000"/>
            <a:ext cx="4075490" cy="134666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41EA9B-D679-BBA3-3343-B1CF7A57295D}"/>
              </a:ext>
            </a:extLst>
          </p:cNvPr>
          <p:cNvCxnSpPr>
            <a:cxnSpLocks/>
          </p:cNvCxnSpPr>
          <p:nvPr/>
        </p:nvCxnSpPr>
        <p:spPr>
          <a:xfrm flipV="1">
            <a:off x="7813964" y="1911463"/>
            <a:ext cx="145601" cy="367762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8EBC8CB6-354B-8D2B-031A-12C49A1F149E}"/>
              </a:ext>
            </a:extLst>
          </p:cNvPr>
          <p:cNvSpPr/>
          <p:nvPr/>
        </p:nvSpPr>
        <p:spPr>
          <a:xfrm>
            <a:off x="4781107" y="2356300"/>
            <a:ext cx="2834660" cy="304237"/>
          </a:xfrm>
          <a:prstGeom prst="wedgeRectCallout">
            <a:avLst>
              <a:gd name="adj1" fmla="val 62060"/>
              <a:gd name="adj2" fmla="val -3297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유저가 선택한 리워드와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해당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펀딩의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리워드 목록 중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가 일치하는 리워드를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ArrayList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저장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57D8F4-FFD5-98E5-7FDF-B8EB380416F3}"/>
              </a:ext>
            </a:extLst>
          </p:cNvPr>
          <p:cNvSpPr/>
          <p:nvPr/>
        </p:nvSpPr>
        <p:spPr>
          <a:xfrm>
            <a:off x="2537314" y="5117647"/>
            <a:ext cx="796090" cy="231593"/>
          </a:xfrm>
          <a:prstGeom prst="rect">
            <a:avLst/>
          </a:prstGeom>
          <a:noFill/>
          <a:ln w="19050">
            <a:solidFill>
              <a:srgbClr val="9E62FA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733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3AD6BB5-6D73-D814-AE99-DD6F71442D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33605"/>
            <a:ext cx="12192000" cy="4689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4822851" y="727572"/>
            <a:ext cx="256576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Project Gantt Chart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8" name="모서리가 둥근 직사각형 35">
            <a:extLst>
              <a:ext uri="{FF2B5EF4-FFF2-40B4-BE49-F238E27FC236}">
                <a16:creationId xmlns:a16="http://schemas.microsoft.com/office/drawing/2014/main" id="{66D39BF5-EB2C-C6A1-01A6-4FA19E011654}"/>
              </a:ext>
            </a:extLst>
          </p:cNvPr>
          <p:cNvSpPr/>
          <p:nvPr/>
        </p:nvSpPr>
        <p:spPr bwMode="auto">
          <a:xfrm>
            <a:off x="9842090" y="1460659"/>
            <a:ext cx="1796995" cy="3479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2022.9.7 ~ 2022.1.12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623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커뮤니티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147476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&amp;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Product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커뮤니티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00399-0F08-3FF7-0709-20C4AC2A9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7" r="43993"/>
          <a:stretch/>
        </p:blipFill>
        <p:spPr>
          <a:xfrm>
            <a:off x="3774822" y="464677"/>
            <a:ext cx="5392678" cy="32840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EEEEC4-FFAD-B2C3-2B06-8136395DA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9" t="28697" r="1"/>
          <a:stretch/>
        </p:blipFill>
        <p:spPr>
          <a:xfrm>
            <a:off x="7459387" y="2602988"/>
            <a:ext cx="4106529" cy="32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2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커뮤니티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147476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&amp;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커뮤니티 글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72486E-C0C7-7D3C-4A65-96D3E90474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3"/>
          <a:stretch/>
        </p:blipFill>
        <p:spPr>
          <a:xfrm>
            <a:off x="3981688" y="546417"/>
            <a:ext cx="7381219" cy="53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47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B00CE4A-7FD4-6827-39C4-6CDEE0E3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483" y="4408993"/>
            <a:ext cx="6383237" cy="1544237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A8B5B5-9AB9-CAFE-33CA-8B43E0790E9A}"/>
              </a:ext>
            </a:extLst>
          </p:cNvPr>
          <p:cNvGrpSpPr/>
          <p:nvPr/>
        </p:nvGrpSpPr>
        <p:grpSpPr>
          <a:xfrm>
            <a:off x="3939431" y="625376"/>
            <a:ext cx="3773509" cy="3248159"/>
            <a:chOff x="4053707" y="625376"/>
            <a:chExt cx="3773509" cy="324815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D9A79B0-A12E-9CE4-90BC-679984CCB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9218"/>
            <a:stretch/>
          </p:blipFill>
          <p:spPr>
            <a:xfrm>
              <a:off x="4053707" y="625376"/>
              <a:ext cx="2129534" cy="324815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210F77A-FBD4-179F-8F4A-34B46E502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769" r="-551"/>
            <a:stretch/>
          </p:blipFill>
          <p:spPr>
            <a:xfrm>
              <a:off x="5697682" y="625376"/>
              <a:ext cx="2129534" cy="3248159"/>
            </a:xfrm>
            <a:prstGeom prst="rect">
              <a:avLst/>
            </a:prstGeom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커뮤니티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후원자 문의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 영역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댓글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댓글 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15B5D-B6BA-4293-A628-D7517E871C79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A9B90-B611-C611-A1B7-667580F7232A}"/>
              </a:ext>
            </a:extLst>
          </p:cNvPr>
          <p:cNvSpPr/>
          <p:nvPr/>
        </p:nvSpPr>
        <p:spPr>
          <a:xfrm>
            <a:off x="3959968" y="2860574"/>
            <a:ext cx="3816015" cy="101296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8EBC8CB6-354B-8D2B-031A-12C49A1F149E}"/>
              </a:ext>
            </a:extLst>
          </p:cNvPr>
          <p:cNvSpPr/>
          <p:nvPr/>
        </p:nvSpPr>
        <p:spPr>
          <a:xfrm>
            <a:off x="5933670" y="2961973"/>
            <a:ext cx="1758733" cy="343716"/>
          </a:xfrm>
          <a:prstGeom prst="wedgeRectCallout">
            <a:avLst>
              <a:gd name="adj1" fmla="val -22971"/>
              <a:gd name="adj2" fmla="val 9539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 및 답변 버튼은 사용자에 따라 다르게 출력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57D8F4-FFD5-98E5-7FDF-B8EB380416F3}"/>
              </a:ext>
            </a:extLst>
          </p:cNvPr>
          <p:cNvSpPr/>
          <p:nvPr/>
        </p:nvSpPr>
        <p:spPr>
          <a:xfrm>
            <a:off x="6335012" y="3547457"/>
            <a:ext cx="1341792" cy="276396"/>
          </a:xfrm>
          <a:prstGeom prst="rect">
            <a:avLst/>
          </a:prstGeom>
          <a:noFill/>
          <a:ln w="19050">
            <a:solidFill>
              <a:srgbClr val="9E62FA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6B211-AEA9-70DA-1589-D5B51AF6A770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커뮤니티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50C97-F223-422E-558B-5B1EC9C371EE}"/>
              </a:ext>
            </a:extLst>
          </p:cNvPr>
          <p:cNvSpPr txBox="1"/>
          <p:nvPr/>
        </p:nvSpPr>
        <p:spPr>
          <a:xfrm>
            <a:off x="596900" y="763727"/>
            <a:ext cx="147476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&amp;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6C4271-FE43-A5B4-5DD2-AD84E6F70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960" r="33332"/>
          <a:stretch/>
        </p:blipFill>
        <p:spPr>
          <a:xfrm>
            <a:off x="7847047" y="2848186"/>
            <a:ext cx="3602347" cy="1495589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41EA9B-D679-BBA3-3343-B1CF7A57295D}"/>
              </a:ext>
            </a:extLst>
          </p:cNvPr>
          <p:cNvCxnSpPr>
            <a:cxnSpLocks/>
          </p:cNvCxnSpPr>
          <p:nvPr/>
        </p:nvCxnSpPr>
        <p:spPr>
          <a:xfrm flipH="1">
            <a:off x="7775983" y="3367054"/>
            <a:ext cx="289604" cy="0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B5217BE-84E3-B3EC-BB46-766D988046D4}"/>
              </a:ext>
            </a:extLst>
          </p:cNvPr>
          <p:cNvCxnSpPr>
            <a:cxnSpLocks/>
            <a:stCxn id="33" idx="0"/>
            <a:endCxn id="37" idx="2"/>
          </p:cNvCxnSpPr>
          <p:nvPr/>
        </p:nvCxnSpPr>
        <p:spPr>
          <a:xfrm rot="5400000" flipH="1" flipV="1">
            <a:off x="7577608" y="1689937"/>
            <a:ext cx="214444" cy="1357845"/>
          </a:xfrm>
          <a:prstGeom prst="bentConnector3">
            <a:avLst>
              <a:gd name="adj1" fmla="val 50000"/>
            </a:avLst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3C5004-79B3-1322-DDDE-31A23AE51FF6}"/>
              </a:ext>
            </a:extLst>
          </p:cNvPr>
          <p:cNvSpPr/>
          <p:nvPr/>
        </p:nvSpPr>
        <p:spPr>
          <a:xfrm>
            <a:off x="6335012" y="2476081"/>
            <a:ext cx="1341792" cy="276396"/>
          </a:xfrm>
          <a:prstGeom prst="rect">
            <a:avLst/>
          </a:prstGeom>
          <a:noFill/>
          <a:ln w="19050">
            <a:solidFill>
              <a:srgbClr val="9E62FA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88CF8241-2625-3F25-C1F9-0674CD0439EA}"/>
              </a:ext>
            </a:extLst>
          </p:cNvPr>
          <p:cNvSpPr/>
          <p:nvPr/>
        </p:nvSpPr>
        <p:spPr>
          <a:xfrm>
            <a:off x="9137326" y="2402803"/>
            <a:ext cx="2312068" cy="383334"/>
          </a:xfrm>
          <a:prstGeom prst="wedgeRectCallout">
            <a:avLst>
              <a:gd name="adj1" fmla="val -22971"/>
              <a:gd name="adj2" fmla="val 9539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Controller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에서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List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형식으로 전달 받은 값을 차례로 출력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7F897A5-7C4A-B759-AA55-28A84F43CC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40"/>
          <a:stretch/>
        </p:blipFill>
        <p:spPr>
          <a:xfrm>
            <a:off x="9419958" y="766047"/>
            <a:ext cx="2028724" cy="149559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052FDEC-8948-92A2-14F2-DBC02BEC1B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6" t="1910"/>
          <a:stretch/>
        </p:blipFill>
        <p:spPr>
          <a:xfrm>
            <a:off x="7361130" y="766047"/>
            <a:ext cx="2005246" cy="149559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3" name="말풍선: 사각형 52">
            <a:extLst>
              <a:ext uri="{FF2B5EF4-FFF2-40B4-BE49-F238E27FC236}">
                <a16:creationId xmlns:a16="http://schemas.microsoft.com/office/drawing/2014/main" id="{6E075C34-CAFD-4E49-6196-D68937AC78E2}"/>
              </a:ext>
            </a:extLst>
          </p:cNvPr>
          <p:cNvSpPr/>
          <p:nvPr/>
        </p:nvSpPr>
        <p:spPr>
          <a:xfrm>
            <a:off x="5602950" y="728974"/>
            <a:ext cx="1582843" cy="304846"/>
          </a:xfrm>
          <a:prstGeom prst="wedgeRectCallout">
            <a:avLst>
              <a:gd name="adj1" fmla="val 59307"/>
              <a:gd name="adj2" fmla="val -3003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 및 답변 클릭 시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모달창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392D5FEB-55FC-99D6-078B-5256A05E1E19}"/>
              </a:ext>
            </a:extLst>
          </p:cNvPr>
          <p:cNvSpPr/>
          <p:nvPr/>
        </p:nvSpPr>
        <p:spPr>
          <a:xfrm>
            <a:off x="3959968" y="3938753"/>
            <a:ext cx="1973701" cy="343716"/>
          </a:xfrm>
          <a:prstGeom prst="wedgeRectCallout">
            <a:avLst>
              <a:gd name="adj1" fmla="val -19935"/>
              <a:gd name="adj2" fmla="val 9928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댓글 작성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와 로그인 세션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2161062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190657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42900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3224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마이페이지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현황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창작중인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후원중인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16BDD9-38D4-5BA4-B8A7-DE63BA75483F}"/>
              </a:ext>
            </a:extLst>
          </p:cNvPr>
          <p:cNvGrpSpPr/>
          <p:nvPr/>
        </p:nvGrpSpPr>
        <p:grpSpPr>
          <a:xfrm>
            <a:off x="6980426" y="2209702"/>
            <a:ext cx="4614674" cy="737114"/>
            <a:chOff x="6980426" y="633345"/>
            <a:chExt cx="4614674" cy="73711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3C0046-8A12-4D5B-F6A9-BF527B8F8F13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0A072B-971C-D09D-9FCB-AB7A6D1C45A3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모아보기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해제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A71E1E-B102-89D2-E56C-F98F4D75C875}"/>
              </a:ext>
            </a:extLst>
          </p:cNvPr>
          <p:cNvGrpSpPr/>
          <p:nvPr/>
        </p:nvGrpSpPr>
        <p:grpSpPr>
          <a:xfrm>
            <a:off x="6980426" y="3732126"/>
            <a:ext cx="4614674" cy="737114"/>
            <a:chOff x="6980426" y="633345"/>
            <a:chExt cx="4614674" cy="7371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C1C723-1C2A-4FCF-54E8-2EAC17FBC3A3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소식 알림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D7AD3B-76B9-E2FC-7B9A-ED1F5B3F9CE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오픈알림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종료 알림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603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946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Mypage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관심프로젝트 알림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(Payment)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14696-67D9-5F1A-B3D2-D632E9F31343}"/>
              </a:ext>
            </a:extLst>
          </p:cNvPr>
          <p:cNvSpPr txBox="1"/>
          <p:nvPr/>
        </p:nvSpPr>
        <p:spPr>
          <a:xfrm>
            <a:off x="596900" y="1060075"/>
            <a:ext cx="13224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마이페이지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71A5C-6584-059C-1EF2-EFB4D10E63A6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242EC3-939C-0258-3968-61E46B365DAD}"/>
              </a:ext>
            </a:extLst>
          </p:cNvPr>
          <p:cNvGrpSpPr/>
          <p:nvPr/>
        </p:nvGrpSpPr>
        <p:grpSpPr>
          <a:xfrm>
            <a:off x="3994189" y="528392"/>
            <a:ext cx="7433401" cy="5403316"/>
            <a:chOff x="3994189" y="528392"/>
            <a:chExt cx="7433401" cy="540331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53B3FB0B-48F7-7DA4-1DD6-944870DCC9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94189" y="528392"/>
              <a:ext cx="6061050" cy="234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32202197-3FC1-B993-1900-03A46E152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11597" y="2839388"/>
              <a:ext cx="5028663" cy="3092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C196ADB0-9A22-E888-AE31-BE53F0FE2A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52930" y="4449001"/>
              <a:ext cx="4374660" cy="1316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DB29106-3FA8-C4EA-E2C1-DACED970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3460" y="2850485"/>
              <a:ext cx="753643" cy="1598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6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224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마이페이지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651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펀딩현황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작성 내역 조회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후원 내역 조회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조회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오픈일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D-1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종료일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D-1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24508E-3737-61E8-5B4D-89C95B7A9A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597" y="546418"/>
            <a:ext cx="3837238" cy="1927558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FF4D262-3F97-EE04-8EF7-7C4207A073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0223" y="2543687"/>
            <a:ext cx="3245163" cy="3405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D236DC-9265-280C-CD08-145B93F252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0487" y="546417"/>
            <a:ext cx="3837238" cy="1927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18A7FA-C2A8-5507-004B-0A0AED2EF923}"/>
              </a:ext>
            </a:extLst>
          </p:cNvPr>
          <p:cNvSpPr txBox="1"/>
          <p:nvPr/>
        </p:nvSpPr>
        <p:spPr>
          <a:xfrm>
            <a:off x="6244321" y="1753477"/>
            <a:ext cx="963740" cy="10002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6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펀딩작성내역</a:t>
            </a:r>
            <a:r>
              <a:rPr lang="ko-KR" altLang="en-US" sz="6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요청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8FC89-5957-3822-83D5-6CF8ABEB96A4}"/>
              </a:ext>
            </a:extLst>
          </p:cNvPr>
          <p:cNvSpPr txBox="1"/>
          <p:nvPr/>
        </p:nvSpPr>
        <p:spPr>
          <a:xfrm>
            <a:off x="6244320" y="1930640"/>
            <a:ext cx="1021003" cy="10002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6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펀딩작성내역</a:t>
            </a:r>
            <a:r>
              <a:rPr lang="ko-KR" altLang="en-US" sz="6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응답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BE4F84-0A11-14D8-0323-A4773F1911BC}"/>
              </a:ext>
            </a:extLst>
          </p:cNvPr>
          <p:cNvSpPr txBox="1"/>
          <p:nvPr/>
        </p:nvSpPr>
        <p:spPr>
          <a:xfrm>
            <a:off x="10112487" y="1753916"/>
            <a:ext cx="963740" cy="10002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6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후원내역 요청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A48F3-029B-16E2-5436-8A56C950FAEB}"/>
              </a:ext>
            </a:extLst>
          </p:cNvPr>
          <p:cNvSpPr txBox="1"/>
          <p:nvPr/>
        </p:nvSpPr>
        <p:spPr>
          <a:xfrm>
            <a:off x="10112486" y="1931079"/>
            <a:ext cx="1021003" cy="10002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6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후원내역 응답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8A0B1D0-FE99-A156-F2F2-1E3C9DB824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9167" y="2551113"/>
            <a:ext cx="2882932" cy="3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837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14696-67D9-5F1A-B3D2-D632E9F31343}"/>
              </a:ext>
            </a:extLst>
          </p:cNvPr>
          <p:cNvSpPr txBox="1"/>
          <p:nvPr/>
        </p:nvSpPr>
        <p:spPr>
          <a:xfrm>
            <a:off x="596900" y="1060075"/>
            <a:ext cx="13224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마이페이지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71A5C-6584-059C-1EF2-EFB4D10E63A6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6CF28-895A-0C87-05E3-6F7206C8CE19}"/>
              </a:ext>
            </a:extLst>
          </p:cNvPr>
          <p:cNvSpPr txBox="1"/>
          <p:nvPr/>
        </p:nvSpPr>
        <p:spPr>
          <a:xfrm>
            <a:off x="626084" y="2156733"/>
            <a:ext cx="2886550" cy="20756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탭메뉴로 하위 메뉴 구분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메인화면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-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썸네일에서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하트 클릭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상세페이지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-[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찜하기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클릭 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5E955-36C2-1B50-B96C-16AD39449BFC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44A724-F8F9-C71F-5FCB-0BDF9625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772" y="586048"/>
            <a:ext cx="4474008" cy="345952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FA55FD-3911-3415-BC46-3461CCBBE4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0749" y="586048"/>
            <a:ext cx="2868303" cy="345952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4703E9-346F-5F87-9B7B-DECA51DCED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772" y="4160886"/>
            <a:ext cx="7460280" cy="174224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163018F3-1290-A40A-9C43-CEAD52321C47}"/>
              </a:ext>
            </a:extLst>
          </p:cNvPr>
          <p:cNvSpPr/>
          <p:nvPr/>
        </p:nvSpPr>
        <p:spPr>
          <a:xfrm>
            <a:off x="10404035" y="1633408"/>
            <a:ext cx="602539" cy="56777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067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70CA3F6-EAC1-83B9-B6F4-6B21D8444890}"/>
              </a:ext>
            </a:extLst>
          </p:cNvPr>
          <p:cNvSpPr/>
          <p:nvPr/>
        </p:nvSpPr>
        <p:spPr>
          <a:xfrm>
            <a:off x="625540" y="3793411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MypageController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64B0C4-4D64-42CE-A19E-D078EF18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1" y="4041032"/>
            <a:ext cx="3145887" cy="197741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80BBDA-ACF1-240C-4DB3-5DD8BE28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328" y="3309796"/>
            <a:ext cx="3288770" cy="8661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펀딩현황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28E7CC-3B7E-192D-4683-FB5950A429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2833" y="641213"/>
            <a:ext cx="4235148" cy="35063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D083454-2C28-EB66-6422-4162D65E448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963" y="881606"/>
            <a:ext cx="2441462" cy="2692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FCCF03-B670-1D34-7ED1-F6C9FFE9B5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963" y="1529603"/>
            <a:ext cx="2732408" cy="46326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C02F2E-288D-6095-637A-69386A959377}"/>
              </a:ext>
            </a:extLst>
          </p:cNvPr>
          <p:cNvSpPr/>
          <p:nvPr/>
        </p:nvSpPr>
        <p:spPr>
          <a:xfrm>
            <a:off x="3975963" y="644108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MypageController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BE78AE-FBD1-1744-DF0F-DDFC0EB0F3FA}"/>
              </a:ext>
            </a:extLst>
          </p:cNvPr>
          <p:cNvSpPr/>
          <p:nvPr/>
        </p:nvSpPr>
        <p:spPr>
          <a:xfrm>
            <a:off x="3975963" y="1288858"/>
            <a:ext cx="944253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mypage.jsp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DA4C442E-0DB0-50D7-D3B0-48BF505725B0}"/>
              </a:ext>
            </a:extLst>
          </p:cNvPr>
          <p:cNvSpPr/>
          <p:nvPr/>
        </p:nvSpPr>
        <p:spPr>
          <a:xfrm>
            <a:off x="3975963" y="2096324"/>
            <a:ext cx="1868860" cy="492376"/>
          </a:xfrm>
          <a:prstGeom prst="wedgeRectCallout">
            <a:avLst>
              <a:gd name="adj1" fmla="val -21233"/>
              <a:gd name="adj2" fmla="val -8502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프로젝트 리스트 중 작성자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=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세션 아이디인 프로젝트 출력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05172FCF-B41D-5E70-0AA8-BAB4F7251FE7}"/>
              </a:ext>
            </a:extLst>
          </p:cNvPr>
          <p:cNvSpPr/>
          <p:nvPr/>
        </p:nvSpPr>
        <p:spPr>
          <a:xfrm>
            <a:off x="9696052" y="1994056"/>
            <a:ext cx="1625913" cy="400334"/>
          </a:xfrm>
          <a:prstGeom prst="wedgeRectCallout">
            <a:avLst>
              <a:gd name="adj1" fmla="val 10016"/>
              <a:gd name="adj2" fmla="val -7650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프로젝트 관리페이지로 이동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 현황 자세히 보기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804B0A2D-17E6-C156-3E9B-0B15313E6323}"/>
              </a:ext>
            </a:extLst>
          </p:cNvPr>
          <p:cNvCxnSpPr>
            <a:cxnSpLocks/>
          </p:cNvCxnSpPr>
          <p:nvPr/>
        </p:nvCxnSpPr>
        <p:spPr>
          <a:xfrm>
            <a:off x="3814284" y="4993877"/>
            <a:ext cx="1651204" cy="171"/>
          </a:xfrm>
          <a:prstGeom prst="bentConnector3">
            <a:avLst>
              <a:gd name="adj1" fmla="val 50000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왼쪽 중괄호 60">
            <a:extLst>
              <a:ext uri="{FF2B5EF4-FFF2-40B4-BE49-F238E27FC236}">
                <a16:creationId xmlns:a16="http://schemas.microsoft.com/office/drawing/2014/main" id="{190C74C0-4793-4008-028C-BFF7399C42EC}"/>
              </a:ext>
            </a:extLst>
          </p:cNvPr>
          <p:cNvSpPr/>
          <p:nvPr/>
        </p:nvSpPr>
        <p:spPr>
          <a:xfrm rot="10800000">
            <a:off x="3329616" y="4850764"/>
            <a:ext cx="150439" cy="986095"/>
          </a:xfrm>
          <a:prstGeom prst="leftBrace">
            <a:avLst>
              <a:gd name="adj1" fmla="val 29098"/>
              <a:gd name="adj2" fmla="val 50000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말풍선: 사각형 62">
            <a:extLst>
              <a:ext uri="{FF2B5EF4-FFF2-40B4-BE49-F238E27FC236}">
                <a16:creationId xmlns:a16="http://schemas.microsoft.com/office/drawing/2014/main" id="{765A233C-A119-D05E-4728-53C51A02725C}"/>
              </a:ext>
            </a:extLst>
          </p:cNvPr>
          <p:cNvSpPr/>
          <p:nvPr/>
        </p:nvSpPr>
        <p:spPr>
          <a:xfrm>
            <a:off x="3582032" y="5213761"/>
            <a:ext cx="1022465" cy="321022"/>
          </a:xfrm>
          <a:prstGeom prst="wedgeRectCallout">
            <a:avLst>
              <a:gd name="adj1" fmla="val -59207"/>
              <a:gd name="adj2" fmla="val -43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${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userF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i+n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]}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330A5D-25BF-7EA6-CDC6-E898729EA7F9}"/>
              </a:ext>
            </a:extLst>
          </p:cNvPr>
          <p:cNvSpPr/>
          <p:nvPr/>
        </p:nvSpPr>
        <p:spPr>
          <a:xfrm>
            <a:off x="6586018" y="5700989"/>
            <a:ext cx="892191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mypage.jsp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DA89A-176F-A01E-CD94-7CF7C7D0DF3F}"/>
              </a:ext>
            </a:extLst>
          </p:cNvPr>
          <p:cNvSpPr txBox="1"/>
          <p:nvPr/>
        </p:nvSpPr>
        <p:spPr>
          <a:xfrm>
            <a:off x="626084" y="2156733"/>
            <a:ext cx="2886550" cy="13771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창작중인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관리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신규프로젝트 신청하기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후원중인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결제정보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6" name="말풍선: 사각형 35">
            <a:extLst>
              <a:ext uri="{FF2B5EF4-FFF2-40B4-BE49-F238E27FC236}">
                <a16:creationId xmlns:a16="http://schemas.microsoft.com/office/drawing/2014/main" id="{966DE8BC-3461-25AA-5DF9-B3BEF65C8AC4}"/>
              </a:ext>
            </a:extLst>
          </p:cNvPr>
          <p:cNvSpPr/>
          <p:nvPr/>
        </p:nvSpPr>
        <p:spPr>
          <a:xfrm>
            <a:off x="9407192" y="4198090"/>
            <a:ext cx="1997785" cy="531041"/>
          </a:xfrm>
          <a:prstGeom prst="wedgeRectCallout">
            <a:avLst>
              <a:gd name="adj1" fmla="val -22784"/>
              <a:gd name="adj2" fmla="val -91035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해당 유저의 결제정보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pay_no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와 연결된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프로젝트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prdt_id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b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</a:b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정보 출력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7A9601E0-4F22-952E-08B6-1D1E07EAEC18}"/>
              </a:ext>
            </a:extLst>
          </p:cNvPr>
          <p:cNvSpPr/>
          <p:nvPr/>
        </p:nvSpPr>
        <p:spPr>
          <a:xfrm>
            <a:off x="3972366" y="3158959"/>
            <a:ext cx="2441462" cy="321022"/>
          </a:xfrm>
          <a:prstGeom prst="wedgeRectCallout">
            <a:avLst>
              <a:gd name="adj1" fmla="val 22008"/>
              <a:gd name="adj2" fmla="val 93396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해당 유저의 결제정보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pay_no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 SELECT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A4425DC-C45A-E777-52BA-2AF246EA134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9038" y="4042766"/>
            <a:ext cx="3737215" cy="190256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3DACE73-4A73-6F12-85FA-59B94E626B4E}"/>
              </a:ext>
            </a:extLst>
          </p:cNvPr>
          <p:cNvCxnSpPr>
            <a:cxnSpLocks/>
          </p:cNvCxnSpPr>
          <p:nvPr/>
        </p:nvCxnSpPr>
        <p:spPr>
          <a:xfrm flipH="1">
            <a:off x="3975963" y="2944167"/>
            <a:ext cx="7429014" cy="0"/>
          </a:xfrm>
          <a:prstGeom prst="line">
            <a:avLst/>
          </a:prstGeom>
          <a:ln w="19050" cap="rnd">
            <a:solidFill>
              <a:srgbClr val="FF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851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C2CD05-6E49-514D-2E45-827C4EE9E4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3439" y="625376"/>
            <a:ext cx="4275986" cy="40924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관심펀딩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7A9601E0-4F22-952E-08B6-1D1E07EAEC18}"/>
              </a:ext>
            </a:extLst>
          </p:cNvPr>
          <p:cNvSpPr/>
          <p:nvPr/>
        </p:nvSpPr>
        <p:spPr>
          <a:xfrm>
            <a:off x="7691169" y="3325671"/>
            <a:ext cx="602539" cy="321022"/>
          </a:xfrm>
          <a:prstGeom prst="wedgeRectCallout">
            <a:avLst>
              <a:gd name="adj1" fmla="val -21233"/>
              <a:gd name="adj2" fmla="val -3512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관심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F216D-7728-7300-666C-71B58E42A417}"/>
              </a:ext>
            </a:extLst>
          </p:cNvPr>
          <p:cNvSpPr txBox="1"/>
          <p:nvPr/>
        </p:nvSpPr>
        <p:spPr>
          <a:xfrm>
            <a:off x="626084" y="2156733"/>
            <a:ext cx="2886550" cy="16613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메인화면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썸네일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하트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클릭시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상세페이지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찜하기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클릭시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관심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정보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select,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동시에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알림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정보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select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F0A7BE-A4C0-4FE5-B5BD-89D50D9D51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4183" y="2043740"/>
            <a:ext cx="3033166" cy="390137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6D4196-2537-A554-7A6A-175498A361F3}"/>
              </a:ext>
            </a:extLst>
          </p:cNvPr>
          <p:cNvSpPr/>
          <p:nvPr/>
        </p:nvSpPr>
        <p:spPr>
          <a:xfrm>
            <a:off x="10458867" y="2044665"/>
            <a:ext cx="93848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javaScript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3CC4775-C8B9-5EE4-79B5-98A2B9BC337F}"/>
              </a:ext>
            </a:extLst>
          </p:cNvPr>
          <p:cNvSpPr/>
          <p:nvPr/>
        </p:nvSpPr>
        <p:spPr>
          <a:xfrm>
            <a:off x="7506456" y="2492435"/>
            <a:ext cx="602539" cy="56777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81D164A-FD7D-35D4-F46C-13C9A24ED184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8020755" y="2205644"/>
            <a:ext cx="397267" cy="369940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9D14456A-49F1-F76F-2A74-951DA477ECBF}"/>
              </a:ext>
            </a:extLst>
          </p:cNvPr>
          <p:cNvSpPr/>
          <p:nvPr/>
        </p:nvSpPr>
        <p:spPr>
          <a:xfrm>
            <a:off x="8375042" y="2776324"/>
            <a:ext cx="216973" cy="1435256"/>
          </a:xfrm>
          <a:prstGeom prst="leftBrac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41F641A3-8724-FCC5-FE48-B85D71657758}"/>
              </a:ext>
            </a:extLst>
          </p:cNvPr>
          <p:cNvSpPr/>
          <p:nvPr/>
        </p:nvSpPr>
        <p:spPr>
          <a:xfrm>
            <a:off x="7620695" y="5026385"/>
            <a:ext cx="673014" cy="321022"/>
          </a:xfrm>
          <a:prstGeom prst="wedgeRectCallout">
            <a:avLst>
              <a:gd name="adj1" fmla="val -21233"/>
              <a:gd name="adj2" fmla="val -3512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관심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OFF</a:t>
            </a:r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93C04EC8-A3D8-7FA3-E361-47D2583EA25A}"/>
              </a:ext>
            </a:extLst>
          </p:cNvPr>
          <p:cNvSpPr/>
          <p:nvPr/>
        </p:nvSpPr>
        <p:spPr>
          <a:xfrm>
            <a:off x="8375042" y="4477038"/>
            <a:ext cx="216973" cy="1435256"/>
          </a:xfrm>
          <a:prstGeom prst="leftBrac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A54FD91-E812-99F7-7EE7-CE27080625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738" y="4211580"/>
            <a:ext cx="5529835" cy="18068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885468-45D3-BA70-3441-C152E025B3B1}"/>
              </a:ext>
            </a:extLst>
          </p:cNvPr>
          <p:cNvSpPr/>
          <p:nvPr/>
        </p:nvSpPr>
        <p:spPr>
          <a:xfrm>
            <a:off x="1195440" y="5065263"/>
            <a:ext cx="4050679" cy="95318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ACABAF3-2579-7E27-D515-541A9817BC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31753" y="4264114"/>
            <a:ext cx="2055673" cy="499807"/>
          </a:xfrm>
          <a:prstGeom prst="bentConnector3">
            <a:avLst>
              <a:gd name="adj1" fmla="val 99370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36BC6BE-3367-F95E-9091-37D2B4972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351" y="761165"/>
            <a:ext cx="4704899" cy="113589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70CA3F6-EAC1-83B9-B6F4-6B21D8444890}"/>
              </a:ext>
            </a:extLst>
          </p:cNvPr>
          <p:cNvSpPr/>
          <p:nvPr/>
        </p:nvSpPr>
        <p:spPr>
          <a:xfrm>
            <a:off x="10013815" y="1654449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MypageController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002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CB6055-CE64-86D3-C0BC-A32734DCB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893" y="612717"/>
            <a:ext cx="7787235" cy="32417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관심펀딩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알림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84959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마이페이지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70CA3F6-EAC1-83B9-B6F4-6B21D8444890}"/>
              </a:ext>
            </a:extLst>
          </p:cNvPr>
          <p:cNvSpPr/>
          <p:nvPr/>
        </p:nvSpPr>
        <p:spPr>
          <a:xfrm>
            <a:off x="3958078" y="3733155"/>
            <a:ext cx="111450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AlamMapper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E3CD2B-2021-31F5-FD72-3E680CBFFF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6681" y="3207190"/>
            <a:ext cx="6174659" cy="4336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10C5DB-3656-3B29-85C0-64EAF851B30F}"/>
              </a:ext>
            </a:extLst>
          </p:cNvPr>
          <p:cNvSpPr/>
          <p:nvPr/>
        </p:nvSpPr>
        <p:spPr>
          <a:xfrm>
            <a:off x="4676681" y="2199034"/>
            <a:ext cx="6174659" cy="433634"/>
          </a:xfrm>
          <a:prstGeom prst="rect">
            <a:avLst/>
          </a:prstGeom>
          <a:noFill/>
          <a:ln w="19050">
            <a:solidFill>
              <a:srgbClr val="9E62FA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7A9601E0-4F22-952E-08B6-1D1E07EAEC18}"/>
              </a:ext>
            </a:extLst>
          </p:cNvPr>
          <p:cNvSpPr/>
          <p:nvPr/>
        </p:nvSpPr>
        <p:spPr>
          <a:xfrm>
            <a:off x="8909328" y="2672992"/>
            <a:ext cx="1858271" cy="359120"/>
          </a:xfrm>
          <a:prstGeom prst="wedgeRectCallout">
            <a:avLst>
              <a:gd name="adj1" fmla="val 19863"/>
              <a:gd name="adj2" fmla="val -11300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확인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버튼 클릭 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하위로 정렬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6F3FF36-83C7-E50F-0EB1-0315A1F2441E}"/>
              </a:ext>
            </a:extLst>
          </p:cNvPr>
          <p:cNvCxnSpPr>
            <a:stCxn id="2" idx="3"/>
            <a:endCxn id="6" idx="3"/>
          </p:cNvCxnSpPr>
          <p:nvPr/>
        </p:nvCxnSpPr>
        <p:spPr>
          <a:xfrm>
            <a:off x="10851340" y="2415851"/>
            <a:ext cx="12700" cy="1008156"/>
          </a:xfrm>
          <a:prstGeom prst="bentConnector3">
            <a:avLst>
              <a:gd name="adj1" fmla="val 1800000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D7C25D9-0DCC-4142-A3D2-CA0D720297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8893" y="3569551"/>
            <a:ext cx="2545793" cy="91997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28612B-DC09-D5A6-7F4A-25A214BA56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8078" y="3986398"/>
            <a:ext cx="4768630" cy="50313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44CFDF-1789-F65C-E562-E8DC73B7AF36}"/>
              </a:ext>
            </a:extLst>
          </p:cNvPr>
          <p:cNvSpPr/>
          <p:nvPr/>
        </p:nvSpPr>
        <p:spPr>
          <a:xfrm>
            <a:off x="8813351" y="3317528"/>
            <a:ext cx="893913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javaScript</a:t>
            </a:r>
            <a:endParaRPr lang="ko-KR" altLang="en-US" sz="105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D4C42A1-27B6-DA2F-62AE-1C37F35210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4628" y="4635072"/>
            <a:ext cx="5200058" cy="117280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50EB413F-C88C-9E05-F2E7-04F4EDF02B43}"/>
              </a:ext>
            </a:extLst>
          </p:cNvPr>
          <p:cNvSpPr/>
          <p:nvPr/>
        </p:nvSpPr>
        <p:spPr>
          <a:xfrm>
            <a:off x="3958078" y="4644438"/>
            <a:ext cx="1858271" cy="991591"/>
          </a:xfrm>
          <a:prstGeom prst="wedgeRectCallout">
            <a:avLst>
              <a:gd name="adj1" fmla="val 66833"/>
              <a:gd name="adj2" fmla="val -3137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오픈일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–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현재날짜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= 1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때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종료일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–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현재날짜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= 1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 때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문구 출력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alarm_cnt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: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조회수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0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 상위 정렬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9B0858-82DF-CD40-FBB8-113051A40FFF}"/>
              </a:ext>
            </a:extLst>
          </p:cNvPr>
          <p:cNvSpPr txBox="1"/>
          <p:nvPr/>
        </p:nvSpPr>
        <p:spPr>
          <a:xfrm>
            <a:off x="626084" y="1864106"/>
            <a:ext cx="2886550" cy="2228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오픈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결제일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종료일 하루 전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기능 추가 예정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커뮤니티 답변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답변작성시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내용 업데이트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창작자가 업데이트 내용 작성시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7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4982831" y="727572"/>
            <a:ext cx="224580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Project  Network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1AB411-FD7C-E53A-8D70-95A8BD117BE6}"/>
              </a:ext>
            </a:extLst>
          </p:cNvPr>
          <p:cNvGrpSpPr/>
          <p:nvPr/>
        </p:nvGrpSpPr>
        <p:grpSpPr>
          <a:xfrm>
            <a:off x="279426" y="1096904"/>
            <a:ext cx="7613805" cy="4481595"/>
            <a:chOff x="279426" y="1096904"/>
            <a:chExt cx="7613805" cy="44815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BC6A18F-7B76-FD05-FFF7-8BBC8535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426" y="1096904"/>
              <a:ext cx="7613805" cy="4221067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7080E9B-42DF-D456-2169-F4940E81E9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0217" y="3754492"/>
              <a:ext cx="4009509" cy="182400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B0ED05-F48D-99E0-AE4D-4DF352185E4F}"/>
              </a:ext>
            </a:extLst>
          </p:cNvPr>
          <p:cNvGrpSpPr/>
          <p:nvPr/>
        </p:nvGrpSpPr>
        <p:grpSpPr>
          <a:xfrm>
            <a:off x="7731350" y="1458017"/>
            <a:ext cx="3907735" cy="4474432"/>
            <a:chOff x="7629576" y="1458017"/>
            <a:chExt cx="4009509" cy="456848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89ECBD-03F3-17B0-4254-4A7F7D8E7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9576" y="1458017"/>
              <a:ext cx="4009509" cy="47580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1989E3-383D-463F-AE41-1EE8021B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9576" y="1938453"/>
              <a:ext cx="4009509" cy="21540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9086800-7838-B6B8-5BD0-1999537E8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63092" y="3785623"/>
              <a:ext cx="1322729" cy="8341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61CD0BC-C1CB-2474-9DC8-D694B7D0F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97176" y="3774615"/>
              <a:ext cx="1303236" cy="2251886"/>
            </a:xfrm>
            <a:prstGeom prst="rect">
              <a:avLst/>
            </a:prstGeom>
          </p:spPr>
        </p:pic>
      </p:grp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1D1075A5-2F26-25C8-86C1-EAA6A7404A47}"/>
              </a:ext>
            </a:extLst>
          </p:cNvPr>
          <p:cNvSpPr/>
          <p:nvPr/>
        </p:nvSpPr>
        <p:spPr>
          <a:xfrm rot="5400000">
            <a:off x="4632355" y="4285261"/>
            <a:ext cx="481456" cy="669073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735AC55-E3E4-3CFA-7CCE-3F518E033AC2}"/>
              </a:ext>
            </a:extLst>
          </p:cNvPr>
          <p:cNvSpPr/>
          <p:nvPr/>
        </p:nvSpPr>
        <p:spPr>
          <a:xfrm>
            <a:off x="4730613" y="3134071"/>
            <a:ext cx="2949850" cy="936701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E28F243B-9B17-50EB-0688-8704FC89D195}"/>
              </a:ext>
            </a:extLst>
          </p:cNvPr>
          <p:cNvSpPr/>
          <p:nvPr/>
        </p:nvSpPr>
        <p:spPr>
          <a:xfrm rot="16200000">
            <a:off x="7497227" y="3422596"/>
            <a:ext cx="481456" cy="35965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5148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190657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고객센터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공지사항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 작성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 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16BDD9-38D4-5BA4-B8A7-DE63BA75483F}"/>
              </a:ext>
            </a:extLst>
          </p:cNvPr>
          <p:cNvGrpSpPr/>
          <p:nvPr/>
        </p:nvGrpSpPr>
        <p:grpSpPr>
          <a:xfrm>
            <a:off x="6980426" y="2209702"/>
            <a:ext cx="4614674" cy="496023"/>
            <a:chOff x="6980426" y="633345"/>
            <a:chExt cx="4614674" cy="4960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3C0046-8A12-4D5B-F6A9-BF527B8F8F13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자주묻는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질문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0A072B-971C-D09D-9FCB-AB7A6D1C45A3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아코디언 게시판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6153729-4C59-1B91-A854-C9710383F034}"/>
              </a:ext>
            </a:extLst>
          </p:cNvPr>
          <p:cNvCxnSpPr/>
          <p:nvPr/>
        </p:nvCxnSpPr>
        <p:spPr>
          <a:xfrm>
            <a:off x="6653807" y="328943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BB9028-FC4F-4346-1649-081C07EDF6F0}"/>
              </a:ext>
            </a:extLst>
          </p:cNvPr>
          <p:cNvGrpSpPr/>
          <p:nvPr/>
        </p:nvGrpSpPr>
        <p:grpSpPr>
          <a:xfrm>
            <a:off x="6980426" y="3592557"/>
            <a:ext cx="4614674" cy="496023"/>
            <a:chOff x="6980426" y="633345"/>
            <a:chExt cx="4614674" cy="4960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CA5C75-932D-AB9E-6342-ADD964522C26}"/>
                </a:ext>
              </a:extLst>
            </p:cNvPr>
            <p:cNvSpPr txBox="1"/>
            <p:nvPr/>
          </p:nvSpPr>
          <p:spPr>
            <a:xfrm>
              <a:off x="6980427" y="633345"/>
              <a:ext cx="55944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문의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819BC7-DCD1-E317-040A-5C4C2AF27F5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 글 답변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525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Notice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7E3F945-C730-584B-8197-AB2197FF3F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181" y="625376"/>
            <a:ext cx="7548522" cy="35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92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514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조회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작성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Project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3E93657-4C16-1831-4616-393C23EC1B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6" b="7986"/>
          <a:stretch/>
        </p:blipFill>
        <p:spPr>
          <a:xfrm>
            <a:off x="4169264" y="546417"/>
            <a:ext cx="3133584" cy="540009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197A9C2-AD13-E83E-9E92-302C861BD4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7674" y="546418"/>
            <a:ext cx="3898202" cy="54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503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6CF28-895A-0C87-05E3-6F7206C8CE19}"/>
              </a:ext>
            </a:extLst>
          </p:cNvPr>
          <p:cNvSpPr txBox="1"/>
          <p:nvPr/>
        </p:nvSpPr>
        <p:spPr>
          <a:xfrm>
            <a:off x="626084" y="2156733"/>
            <a:ext cx="2886550" cy="1660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 모드에 따라 제목변경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내용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목록으로 돌아가기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작성취소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5E955-36C2-1B50-B96C-16AD39449BFC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2469E-4C5D-B984-E07B-8AF1CB0B2961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7D96D-A056-F5C9-4697-86B3E5680A5C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484116-6B28-C535-B2C5-2688122D14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2627" y="585602"/>
            <a:ext cx="3502145" cy="277334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03082A-C3FC-9FD0-E417-96508E4C2F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718" y="585602"/>
            <a:ext cx="3816464" cy="327190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0D451A-7B10-C4D1-73ED-A5829E503A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0138"/>
          <a:stretch/>
        </p:blipFill>
        <p:spPr>
          <a:xfrm>
            <a:off x="3922627" y="3499054"/>
            <a:ext cx="4648617" cy="238928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FE8BDC-DDFF-06F6-679A-D9D7AF55684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309977"/>
            <a:ext cx="3053818" cy="170847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92501B-FFE0-CC58-D8E6-013DAEA779C7}"/>
              </a:ext>
            </a:extLst>
          </p:cNvPr>
          <p:cNvGrpSpPr/>
          <p:nvPr/>
        </p:nvGrpSpPr>
        <p:grpSpPr>
          <a:xfrm>
            <a:off x="7115696" y="3773977"/>
            <a:ext cx="4269487" cy="2184169"/>
            <a:chOff x="4649035" y="2472218"/>
            <a:chExt cx="5992170" cy="306545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207FA8D-AE5A-0AFF-2D68-CCB844FAD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9035" y="2472218"/>
              <a:ext cx="5992170" cy="306545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8" name="모서리가 둥근 직사각형 35">
              <a:extLst>
                <a:ext uri="{FF2B5EF4-FFF2-40B4-BE49-F238E27FC236}">
                  <a16:creationId xmlns:a16="http://schemas.microsoft.com/office/drawing/2014/main" id="{B47BE5FE-7C5A-3F32-AB9D-035EEE1F29E7}"/>
                </a:ext>
              </a:extLst>
            </p:cNvPr>
            <p:cNvSpPr/>
            <p:nvPr/>
          </p:nvSpPr>
          <p:spPr bwMode="auto">
            <a:xfrm>
              <a:off x="5853571" y="2566647"/>
              <a:ext cx="1777994" cy="273274"/>
            </a:xfrm>
            <a:prstGeom prst="roundRect">
              <a:avLst>
                <a:gd name="adj" fmla="val 50000"/>
              </a:avLst>
            </a:prstGeom>
            <a:noFill/>
            <a:ln w="9525" cmpd="sng">
              <a:solidFill>
                <a:srgbClr val="FF0000"/>
              </a:solidFill>
              <a:prstDash val="dash"/>
            </a:ln>
          </p:spPr>
          <p:txBody>
            <a:bodyPr lIns="15518" tIns="15518" rIns="15518" bIns="15518" anchor="ctr"/>
            <a:lstStyle/>
            <a:p>
              <a:pPr algn="r">
                <a:spcBef>
                  <a:spcPct val="10000"/>
                </a:spcBef>
              </a:pPr>
              <a:r>
                <a:rPr lang="ko-KR" altLang="en-US" sz="1000" dirty="0">
                  <a:solidFill>
                    <a:srgbClr val="FF0000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수정모드</a:t>
              </a:r>
            </a:p>
          </p:txBody>
        </p:sp>
        <p:sp>
          <p:nvSpPr>
            <p:cNvPr id="22" name="모서리가 둥근 직사각형 35">
              <a:extLst>
                <a:ext uri="{FF2B5EF4-FFF2-40B4-BE49-F238E27FC236}">
                  <a16:creationId xmlns:a16="http://schemas.microsoft.com/office/drawing/2014/main" id="{433C62D0-2603-C482-3E04-2501C7007B70}"/>
                </a:ext>
              </a:extLst>
            </p:cNvPr>
            <p:cNvSpPr/>
            <p:nvPr/>
          </p:nvSpPr>
          <p:spPr bwMode="auto">
            <a:xfrm>
              <a:off x="7631563" y="2991699"/>
              <a:ext cx="969536" cy="273274"/>
            </a:xfrm>
            <a:prstGeom prst="roundRect">
              <a:avLst>
                <a:gd name="adj" fmla="val 50000"/>
              </a:avLst>
            </a:prstGeom>
            <a:noFill/>
            <a:ln w="9525" cmpd="sng">
              <a:solidFill>
                <a:srgbClr val="FF0000"/>
              </a:solidFill>
              <a:prstDash val="dash"/>
            </a:ln>
          </p:spPr>
          <p:txBody>
            <a:bodyPr lIns="15518" tIns="15518" rIns="15518" bIns="15518" anchor="ctr"/>
            <a:lstStyle/>
            <a:p>
              <a:pPr algn="r">
                <a:spcBef>
                  <a:spcPct val="10000"/>
                </a:spcBef>
              </a:pPr>
              <a:endPara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</p:grpSp>
      <p:sp>
        <p:nvSpPr>
          <p:cNvPr id="24" name="모서리가 둥근 직사각형 35">
            <a:extLst>
              <a:ext uri="{FF2B5EF4-FFF2-40B4-BE49-F238E27FC236}">
                <a16:creationId xmlns:a16="http://schemas.microsoft.com/office/drawing/2014/main" id="{A1718210-5BC3-BB82-0C8D-ABA2A1553B2C}"/>
              </a:ext>
            </a:extLst>
          </p:cNvPr>
          <p:cNvSpPr/>
          <p:nvPr/>
        </p:nvSpPr>
        <p:spPr bwMode="auto">
          <a:xfrm>
            <a:off x="4898571" y="3530997"/>
            <a:ext cx="1475531" cy="159975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작성하기 모드</a:t>
            </a:r>
          </a:p>
        </p:txBody>
      </p:sp>
      <p:sp>
        <p:nvSpPr>
          <p:cNvPr id="25" name="모서리가 둥근 직사각형 35">
            <a:extLst>
              <a:ext uri="{FF2B5EF4-FFF2-40B4-BE49-F238E27FC236}">
                <a16:creationId xmlns:a16="http://schemas.microsoft.com/office/drawing/2014/main" id="{2AD9E15F-7FFC-5125-EC3B-2067B97CDD7A}"/>
              </a:ext>
            </a:extLst>
          </p:cNvPr>
          <p:cNvSpPr/>
          <p:nvPr/>
        </p:nvSpPr>
        <p:spPr bwMode="auto">
          <a:xfrm>
            <a:off x="6206282" y="3834585"/>
            <a:ext cx="679552" cy="194711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endParaRPr lang="ko-KR" altLang="en-US" sz="10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6EEFEF7-BEEE-79EB-C7FD-E57D3B22763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4561" y="3931940"/>
            <a:ext cx="2076841" cy="15958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067933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A72C01-9C49-957E-C3DA-D178D34F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8123" y="1017677"/>
            <a:ext cx="4886841" cy="40611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목록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작성버튼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계정으로 </a:t>
            </a: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로그인시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 노출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4AAA-C6C5-4754-B189-5F3D069FFE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290" y="763727"/>
            <a:ext cx="4202899" cy="277334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22FEFD78-2C9C-C76F-FCAE-766B0783802F}"/>
              </a:ext>
            </a:extLst>
          </p:cNvPr>
          <p:cNvSpPr/>
          <p:nvPr/>
        </p:nvSpPr>
        <p:spPr>
          <a:xfrm>
            <a:off x="8892791" y="3756956"/>
            <a:ext cx="2550398" cy="529135"/>
          </a:xfrm>
          <a:prstGeom prst="wedgeRectCallout">
            <a:avLst>
              <a:gd name="adj1" fmla="val 21158"/>
              <a:gd name="adj2" fmla="val -9754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유저권한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user_role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1(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관리자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일때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작성 버튼 출력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8C9FC2-7846-4CD6-265B-A07E781C7188}"/>
              </a:ext>
            </a:extLst>
          </p:cNvPr>
          <p:cNvSpPr/>
          <p:nvPr/>
        </p:nvSpPr>
        <p:spPr>
          <a:xfrm>
            <a:off x="3878124" y="775064"/>
            <a:ext cx="25836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NoticeController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공지사항 리스트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DFEF4-A9FC-158A-59B2-C735070CF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4107" y="5311187"/>
            <a:ext cx="7565065" cy="5291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CD38A26-3FB5-0C6F-4692-62E5AD078D4D}"/>
              </a:ext>
            </a:extLst>
          </p:cNvPr>
          <p:cNvSpPr/>
          <p:nvPr/>
        </p:nvSpPr>
        <p:spPr>
          <a:xfrm>
            <a:off x="10036232" y="5068574"/>
            <a:ext cx="1478923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공지사항 리스트 페이지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7229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FDE51D3-3CB8-C054-01AA-634CFF73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47"/>
          <a:stretch/>
        </p:blipFill>
        <p:spPr>
          <a:xfrm>
            <a:off x="3895097" y="2676133"/>
            <a:ext cx="4964880" cy="317693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09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목록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공지사항 작성버튼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계정으로 </a:t>
            </a: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로그인시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 노출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 err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endParaRPr lang="en-US" altLang="ko-KR" sz="1400" spc="-100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991785-380D-5A78-B318-E7F854ECA8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097" y="625376"/>
            <a:ext cx="7526310" cy="238198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8C9FC2-7846-4CD6-265B-A07E781C7188}"/>
              </a:ext>
            </a:extLst>
          </p:cNvPr>
          <p:cNvSpPr/>
          <p:nvPr/>
        </p:nvSpPr>
        <p:spPr>
          <a:xfrm>
            <a:off x="10019971" y="625376"/>
            <a:ext cx="140143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공지사항 글 내용보기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22FEFD78-2C9C-C76F-FCAE-766B0783802F}"/>
              </a:ext>
            </a:extLst>
          </p:cNvPr>
          <p:cNvSpPr/>
          <p:nvPr/>
        </p:nvSpPr>
        <p:spPr>
          <a:xfrm>
            <a:off x="8859977" y="1490031"/>
            <a:ext cx="2318224" cy="462564"/>
          </a:xfrm>
          <a:prstGeom prst="wedgeRectCallout">
            <a:avLst>
              <a:gd name="adj1" fmla="val 21158"/>
              <a:gd name="adj2" fmla="val -97541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카테고리 값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(1, 2, …)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에 따라 카테고리명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(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공지사항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이벤트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기타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)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출력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2951B4-3CFB-B2BD-3444-05BB3A992E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" t="-3949" r="-1" b="-1"/>
          <a:stretch/>
        </p:blipFill>
        <p:spPr>
          <a:xfrm>
            <a:off x="7639395" y="2817250"/>
            <a:ext cx="3782011" cy="183827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4AEFBCCA-A583-6949-859D-43792AE94948}"/>
              </a:ext>
            </a:extLst>
          </p:cNvPr>
          <p:cNvSpPr/>
          <p:nvPr/>
        </p:nvSpPr>
        <p:spPr>
          <a:xfrm>
            <a:off x="5580482" y="4258816"/>
            <a:ext cx="1594109" cy="342795"/>
          </a:xfrm>
          <a:prstGeom prst="wedgeRectCallout">
            <a:avLst>
              <a:gd name="adj1" fmla="val 20367"/>
              <a:gd name="adj2" fmla="val 9953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작성자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와 세션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id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비교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95CC2E-A755-6574-17F6-84DBE4BF36B2}"/>
              </a:ext>
            </a:extLst>
          </p:cNvPr>
          <p:cNvSpPr/>
          <p:nvPr/>
        </p:nvSpPr>
        <p:spPr>
          <a:xfrm>
            <a:off x="9973569" y="2817250"/>
            <a:ext cx="1447838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공지사항 글 수정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삭제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C6BDB7-763F-712E-9717-1D0B959F6D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"/>
          <a:stretch/>
        </p:blipFill>
        <p:spPr>
          <a:xfrm>
            <a:off x="7639395" y="4714009"/>
            <a:ext cx="3782011" cy="113905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4F8887E5-69D2-0BBE-9973-607EAAC08D14}"/>
              </a:ext>
            </a:extLst>
          </p:cNvPr>
          <p:cNvSpPr/>
          <p:nvPr/>
        </p:nvSpPr>
        <p:spPr>
          <a:xfrm>
            <a:off x="4003516" y="5112140"/>
            <a:ext cx="3285811" cy="342795"/>
          </a:xfrm>
          <a:prstGeom prst="wedgeRectCallout">
            <a:avLst>
              <a:gd name="adj1" fmla="val -5933"/>
              <a:gd name="adj2" fmla="val 8701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이전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page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로 돌아가기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/notice/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read?notice_id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=100&amp;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page=5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&amp;pageSize=10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248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0FA8A0-F2F0-F9F8-02BE-CFCF46D57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370"/>
          <a:stretch/>
        </p:blipFill>
        <p:spPr>
          <a:xfrm>
            <a:off x="3912699" y="625377"/>
            <a:ext cx="5818234" cy="323446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839BE3-5EC4-6885-F322-700F4E9B6E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3930" y="2604793"/>
            <a:ext cx="5967478" cy="328354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자주 묻는 질문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525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아코디언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제목 클릭 시 내용 영역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show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95CC2E-A755-6574-17F6-84DBE4BF36B2}"/>
              </a:ext>
            </a:extLst>
          </p:cNvPr>
          <p:cNvSpPr/>
          <p:nvPr/>
        </p:nvSpPr>
        <p:spPr>
          <a:xfrm>
            <a:off x="9973570" y="2362180"/>
            <a:ext cx="1447838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자주묻는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질문 페이지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1D3A2DFB-64C7-68B3-C092-328003E6B274}"/>
              </a:ext>
            </a:extLst>
          </p:cNvPr>
          <p:cNvSpPr/>
          <p:nvPr/>
        </p:nvSpPr>
        <p:spPr>
          <a:xfrm>
            <a:off x="5448277" y="2892830"/>
            <a:ext cx="226932" cy="1391916"/>
          </a:xfrm>
          <a:prstGeom prst="leftBrace">
            <a:avLst>
              <a:gd name="adj1" fmla="val 8333"/>
              <a:gd name="adj2" fmla="val 44744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544395CD-E679-A4BC-0101-0629DCAEA886}"/>
              </a:ext>
            </a:extLst>
          </p:cNvPr>
          <p:cNvSpPr/>
          <p:nvPr/>
        </p:nvSpPr>
        <p:spPr>
          <a:xfrm>
            <a:off x="5448277" y="4474677"/>
            <a:ext cx="226932" cy="1391916"/>
          </a:xfrm>
          <a:prstGeom prst="leftBrace">
            <a:avLst>
              <a:gd name="adj1" fmla="val 8333"/>
              <a:gd name="adj2" fmla="val 44744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D0C2590-97FE-C833-A730-9A87BDA3384D}"/>
              </a:ext>
            </a:extLst>
          </p:cNvPr>
          <p:cNvSpPr/>
          <p:nvPr/>
        </p:nvSpPr>
        <p:spPr>
          <a:xfrm>
            <a:off x="4009868" y="4977451"/>
            <a:ext cx="1395908" cy="193184"/>
          </a:xfrm>
          <a:prstGeom prst="wedgeRectCallout">
            <a:avLst>
              <a:gd name="adj1" fmla="val 22114"/>
              <a:gd name="adj2" fmla="val 2683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accordion-item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영역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EF630E71-EAF5-E7AF-E3FE-8CCCD5FFE6AB}"/>
              </a:ext>
            </a:extLst>
          </p:cNvPr>
          <p:cNvSpPr/>
          <p:nvPr/>
        </p:nvSpPr>
        <p:spPr>
          <a:xfrm>
            <a:off x="4009868" y="3454057"/>
            <a:ext cx="1395908" cy="193184"/>
          </a:xfrm>
          <a:prstGeom prst="wedgeRectCallout">
            <a:avLst>
              <a:gd name="adj1" fmla="val 22114"/>
              <a:gd name="adj2" fmla="val 2683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accordion-item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영역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665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Oneonone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1:1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1:1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문의답변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10697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rgbClr val="2B2B2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9762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A116F3-678D-D4D4-B9C9-F8EDD6E23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79"/>
          <a:stretch/>
        </p:blipFill>
        <p:spPr>
          <a:xfrm>
            <a:off x="4068090" y="708560"/>
            <a:ext cx="7343636" cy="50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177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9762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30830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1:1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구분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만 작성버튼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관리자만 내용보기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게시물 조회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-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User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WebClient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Purplaying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Server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Project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2F831A-C29D-800B-6FBB-5FCC5270FA6F}"/>
              </a:ext>
            </a:extLst>
          </p:cNvPr>
          <p:cNvGrpSpPr/>
          <p:nvPr/>
        </p:nvGrpSpPr>
        <p:grpSpPr>
          <a:xfrm>
            <a:off x="3955462" y="546417"/>
            <a:ext cx="7436438" cy="5371783"/>
            <a:chOff x="3955462" y="546417"/>
            <a:chExt cx="5973671" cy="35683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3C5AAAF-1C0D-2076-4547-F21F9DF35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"/>
            <a:stretch/>
          </p:blipFill>
          <p:spPr>
            <a:xfrm>
              <a:off x="3955462" y="546417"/>
              <a:ext cx="2955805" cy="356838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C7BF55D-3C87-D7DE-13D2-CD74E6854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90"/>
            <a:stretch/>
          </p:blipFill>
          <p:spPr>
            <a:xfrm>
              <a:off x="6927745" y="546417"/>
              <a:ext cx="3001388" cy="356838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1812E4-4C9F-8967-67F2-31FA1B408167}"/>
              </a:ext>
            </a:extLst>
          </p:cNvPr>
          <p:cNvGrpSpPr/>
          <p:nvPr/>
        </p:nvGrpSpPr>
        <p:grpSpPr>
          <a:xfrm>
            <a:off x="5478779" y="3498271"/>
            <a:ext cx="1092432" cy="428799"/>
            <a:chOff x="5478779" y="3498271"/>
            <a:chExt cx="1092432" cy="4287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347555C-566D-53B4-DEDC-4F6CEEC96884}"/>
                </a:ext>
              </a:extLst>
            </p:cNvPr>
            <p:cNvSpPr/>
            <p:nvPr/>
          </p:nvSpPr>
          <p:spPr>
            <a:xfrm>
              <a:off x="5478779" y="3498271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4C15D-8787-0CB2-59D8-B6757DD784D4}"/>
                </a:ext>
              </a:extLst>
            </p:cNvPr>
            <p:cNvSpPr/>
            <p:nvPr/>
          </p:nvSpPr>
          <p:spPr>
            <a:xfrm>
              <a:off x="5478779" y="3849483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084C6F-CBAB-33A7-E3D6-E1B5EFE49EBC}"/>
                </a:ext>
              </a:extLst>
            </p:cNvPr>
            <p:cNvSpPr/>
            <p:nvPr/>
          </p:nvSpPr>
          <p:spPr>
            <a:xfrm>
              <a:off x="5862342" y="3795450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A5BE1A3-07A7-5654-43C7-A99B18EB54B1}"/>
                </a:ext>
              </a:extLst>
            </p:cNvPr>
            <p:cNvCxnSpPr>
              <a:stCxn id="6" idx="1"/>
            </p:cNvCxnSpPr>
            <p:nvPr/>
          </p:nvCxnSpPr>
          <p:spPr>
            <a:xfrm flipV="1">
              <a:off x="5478779" y="3537064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C9B15E5-8924-43F9-1537-91BAD93F2390}"/>
                </a:ext>
              </a:extLst>
            </p:cNvPr>
            <p:cNvCxnSpPr/>
            <p:nvPr/>
          </p:nvCxnSpPr>
          <p:spPr>
            <a:xfrm flipV="1">
              <a:off x="5478779" y="3868878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prstDash val="sysDash"/>
              <a:round/>
              <a:headEnd type="stealth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CD509B-4BF8-A72E-7A47-3A581843B9E7}"/>
              </a:ext>
            </a:extLst>
          </p:cNvPr>
          <p:cNvGrpSpPr/>
          <p:nvPr/>
        </p:nvGrpSpPr>
        <p:grpSpPr>
          <a:xfrm>
            <a:off x="9202684" y="1303029"/>
            <a:ext cx="1092432" cy="428799"/>
            <a:chOff x="5478779" y="3498271"/>
            <a:chExt cx="1092432" cy="42879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DBBF10-F60F-407C-64B1-0100EEE3C2A2}"/>
                </a:ext>
              </a:extLst>
            </p:cNvPr>
            <p:cNvSpPr/>
            <p:nvPr/>
          </p:nvSpPr>
          <p:spPr>
            <a:xfrm>
              <a:off x="5478779" y="3498271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1534B5A-D1CA-CD5A-B8C2-1DC3B91DEBFF}"/>
                </a:ext>
              </a:extLst>
            </p:cNvPr>
            <p:cNvSpPr/>
            <p:nvPr/>
          </p:nvSpPr>
          <p:spPr>
            <a:xfrm>
              <a:off x="5478779" y="3849483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DFE710-A11C-7A3A-E8F6-2DC0104B192F}"/>
                </a:ext>
              </a:extLst>
            </p:cNvPr>
            <p:cNvSpPr/>
            <p:nvPr/>
          </p:nvSpPr>
          <p:spPr>
            <a:xfrm>
              <a:off x="5862342" y="3795450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3102D6A-3858-5FC3-C81B-B11BD990DD77}"/>
                </a:ext>
              </a:extLst>
            </p:cNvPr>
            <p:cNvCxnSpPr>
              <a:stCxn id="25" idx="1"/>
            </p:cNvCxnSpPr>
            <p:nvPr/>
          </p:nvCxnSpPr>
          <p:spPr>
            <a:xfrm flipV="1">
              <a:off x="5478779" y="3537064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CFC5744-7B64-6F91-5130-8018105B92A0}"/>
                </a:ext>
              </a:extLst>
            </p:cNvPr>
            <p:cNvCxnSpPr/>
            <p:nvPr/>
          </p:nvCxnSpPr>
          <p:spPr>
            <a:xfrm flipV="1">
              <a:off x="5478779" y="3868878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prstDash val="sysDash"/>
              <a:round/>
              <a:headEnd type="stealth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1823B7-5129-CCCC-D5A4-7C4EA2533113}"/>
              </a:ext>
            </a:extLst>
          </p:cNvPr>
          <p:cNvGrpSpPr/>
          <p:nvPr/>
        </p:nvGrpSpPr>
        <p:grpSpPr>
          <a:xfrm>
            <a:off x="9202684" y="4308069"/>
            <a:ext cx="1092432" cy="428799"/>
            <a:chOff x="5478779" y="3498271"/>
            <a:chExt cx="1092432" cy="4287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2404710-8450-9E09-EE55-DD730F7CAF7C}"/>
                </a:ext>
              </a:extLst>
            </p:cNvPr>
            <p:cNvSpPr/>
            <p:nvPr/>
          </p:nvSpPr>
          <p:spPr>
            <a:xfrm>
              <a:off x="5478779" y="3498271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9018C10-3EFA-8F6B-E52D-5C9C0895015B}"/>
                </a:ext>
              </a:extLst>
            </p:cNvPr>
            <p:cNvSpPr/>
            <p:nvPr/>
          </p:nvSpPr>
          <p:spPr>
            <a:xfrm>
              <a:off x="5478779" y="3849483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26FEAFD-5353-B68B-BF53-BFDDF33138E2}"/>
                </a:ext>
              </a:extLst>
            </p:cNvPr>
            <p:cNvSpPr/>
            <p:nvPr/>
          </p:nvSpPr>
          <p:spPr>
            <a:xfrm>
              <a:off x="5862342" y="3795450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CC7E629-5A27-6781-054A-63119A16D80F}"/>
                </a:ext>
              </a:extLst>
            </p:cNvPr>
            <p:cNvCxnSpPr>
              <a:stCxn id="35" idx="1"/>
            </p:cNvCxnSpPr>
            <p:nvPr/>
          </p:nvCxnSpPr>
          <p:spPr>
            <a:xfrm flipV="1">
              <a:off x="5478779" y="3537064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F4D8D01-FF7C-A675-77A1-66FA9D5150A6}"/>
                </a:ext>
              </a:extLst>
            </p:cNvPr>
            <p:cNvCxnSpPr/>
            <p:nvPr/>
          </p:nvCxnSpPr>
          <p:spPr>
            <a:xfrm flipV="1">
              <a:off x="5478779" y="3868878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prstDash val="sysDash"/>
              <a:round/>
              <a:headEnd type="stealth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37B1C64-0F1A-C2D0-8C1A-7DE89CDB41E2}"/>
              </a:ext>
            </a:extLst>
          </p:cNvPr>
          <p:cNvGrpSpPr/>
          <p:nvPr/>
        </p:nvGrpSpPr>
        <p:grpSpPr>
          <a:xfrm>
            <a:off x="9202684" y="5005983"/>
            <a:ext cx="1092432" cy="428799"/>
            <a:chOff x="5478779" y="3498271"/>
            <a:chExt cx="1092432" cy="42879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A332333-9D83-FF99-19CB-4AFC7BB0D242}"/>
                </a:ext>
              </a:extLst>
            </p:cNvPr>
            <p:cNvSpPr/>
            <p:nvPr/>
          </p:nvSpPr>
          <p:spPr>
            <a:xfrm>
              <a:off x="5478779" y="3498271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0549573-935A-8115-CE8D-607036CC3684}"/>
                </a:ext>
              </a:extLst>
            </p:cNvPr>
            <p:cNvSpPr/>
            <p:nvPr/>
          </p:nvSpPr>
          <p:spPr>
            <a:xfrm>
              <a:off x="5478779" y="3849483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575DC0D-11A0-CFEF-F63E-CB35920FE92B}"/>
                </a:ext>
              </a:extLst>
            </p:cNvPr>
            <p:cNvSpPr/>
            <p:nvPr/>
          </p:nvSpPr>
          <p:spPr>
            <a:xfrm>
              <a:off x="5926766" y="3795450"/>
              <a:ext cx="304800" cy="77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7FABB571-D654-642D-2944-AD54B06AC7CC}"/>
                </a:ext>
              </a:extLst>
            </p:cNvPr>
            <p:cNvCxnSpPr>
              <a:stCxn id="41" idx="1"/>
            </p:cNvCxnSpPr>
            <p:nvPr/>
          </p:nvCxnSpPr>
          <p:spPr>
            <a:xfrm flipV="1">
              <a:off x="5478779" y="3537064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87850F8-57A5-27EC-A97F-2A414C4A86AF}"/>
                </a:ext>
              </a:extLst>
            </p:cNvPr>
            <p:cNvCxnSpPr/>
            <p:nvPr/>
          </p:nvCxnSpPr>
          <p:spPr>
            <a:xfrm flipV="1">
              <a:off x="5478779" y="3868878"/>
              <a:ext cx="1092432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prstDash val="sysDash"/>
              <a:round/>
              <a:headEnd type="stealth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29837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9762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1:1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계정으로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모달창으로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답변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질문내용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  상태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답변 작성시 </a:t>
            </a:r>
            <a:b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답변완료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 자동 변경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답변 버튼 숨김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9BBB004-58A2-44FF-0ABA-2F16DBED2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533" y="625377"/>
            <a:ext cx="3980427" cy="34727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모서리가 둥근 직사각형 35">
            <a:extLst>
              <a:ext uri="{FF2B5EF4-FFF2-40B4-BE49-F238E27FC236}">
                <a16:creationId xmlns:a16="http://schemas.microsoft.com/office/drawing/2014/main" id="{969AEC27-8C04-491F-287D-0A8E7A7CAC49}"/>
              </a:ext>
            </a:extLst>
          </p:cNvPr>
          <p:cNvSpPr/>
          <p:nvPr/>
        </p:nvSpPr>
        <p:spPr bwMode="auto">
          <a:xfrm>
            <a:off x="7624869" y="3573015"/>
            <a:ext cx="1075785" cy="329845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chemeClr val="bg1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323A26D-5348-229A-9923-D7D1608EB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59" y="625376"/>
            <a:ext cx="3434463" cy="52974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FF24A6-BE9D-3FF1-333A-8F223153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33" y="4255073"/>
            <a:ext cx="3980427" cy="166774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43EF96-A598-312F-8F56-660088103C34}"/>
              </a:ext>
            </a:extLst>
          </p:cNvPr>
          <p:cNvSpPr txBox="1"/>
          <p:nvPr/>
        </p:nvSpPr>
        <p:spPr>
          <a:xfrm>
            <a:off x="596900" y="1837319"/>
            <a:ext cx="8034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Front-End</a:t>
            </a:r>
          </a:p>
        </p:txBody>
      </p:sp>
      <p:sp>
        <p:nvSpPr>
          <p:cNvPr id="25" name="모서리가 둥근 직사각형 35">
            <a:extLst>
              <a:ext uri="{FF2B5EF4-FFF2-40B4-BE49-F238E27FC236}">
                <a16:creationId xmlns:a16="http://schemas.microsoft.com/office/drawing/2014/main" id="{76937834-A218-E110-AA01-B14CA29FCC85}"/>
              </a:ext>
            </a:extLst>
          </p:cNvPr>
          <p:cNvSpPr/>
          <p:nvPr/>
        </p:nvSpPr>
        <p:spPr bwMode="auto">
          <a:xfrm>
            <a:off x="5325128" y="4821952"/>
            <a:ext cx="1733593" cy="30760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  <p:sp>
        <p:nvSpPr>
          <p:cNvPr id="26" name="모서리가 둥근 직사각형 35">
            <a:extLst>
              <a:ext uri="{FF2B5EF4-FFF2-40B4-BE49-F238E27FC236}">
                <a16:creationId xmlns:a16="http://schemas.microsoft.com/office/drawing/2014/main" id="{82C47EEE-644B-7209-F735-3B6C5546A909}"/>
              </a:ext>
            </a:extLst>
          </p:cNvPr>
          <p:cNvSpPr/>
          <p:nvPr/>
        </p:nvSpPr>
        <p:spPr bwMode="auto">
          <a:xfrm>
            <a:off x="5143359" y="2495788"/>
            <a:ext cx="1826154" cy="30760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작성자권한 수정</a:t>
            </a:r>
            <a:r>
              <a:rPr lang="en-US" altLang="ko-KR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삭제버튼 영역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8E3434D-3A72-0CAF-7BA4-C90B5BC3CF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432" y="5129561"/>
            <a:ext cx="3847206" cy="16113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3" name="모서리가 둥근 직사각형 35">
            <a:extLst>
              <a:ext uri="{FF2B5EF4-FFF2-40B4-BE49-F238E27FC236}">
                <a16:creationId xmlns:a16="http://schemas.microsoft.com/office/drawing/2014/main" id="{DB195349-9994-9108-A408-A3FACE7C71B5}"/>
              </a:ext>
            </a:extLst>
          </p:cNvPr>
          <p:cNvSpPr/>
          <p:nvPr/>
        </p:nvSpPr>
        <p:spPr bwMode="auto">
          <a:xfrm>
            <a:off x="7855829" y="5557561"/>
            <a:ext cx="487235" cy="26021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endParaRPr lang="ko-KR" altLang="en-US" sz="1000" dirty="0">
              <a:solidFill>
                <a:srgbClr val="FF0000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BAA8B89-DEAA-8B8D-CD5A-5B2EF76B3AE7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8099446" y="5290700"/>
            <a:ext cx="1" cy="266861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6FF7598A-A2F1-866A-4BED-1EC5FF6DA3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22" b="13256"/>
          <a:stretch/>
        </p:blipFill>
        <p:spPr>
          <a:xfrm>
            <a:off x="626084" y="5214555"/>
            <a:ext cx="6432637" cy="27528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CE70485D-B510-DC2F-4B1B-C9C18A797182}"/>
              </a:ext>
            </a:extLst>
          </p:cNvPr>
          <p:cNvSpPr/>
          <p:nvPr/>
        </p:nvSpPr>
        <p:spPr>
          <a:xfrm>
            <a:off x="4105952" y="4844205"/>
            <a:ext cx="1037407" cy="275286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chemeClr val="dk1">
                <a:alpha val="100000"/>
              </a:schemeClr>
            </a:solidFill>
            <a:prstDash val="dash"/>
          </a:ln>
        </p:spPr>
        <p:txBody>
          <a:bodyPr lIns="15518" tIns="15518" rIns="15518" bIns="15518"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/>
                </a:solidFill>
                <a:latin typeface="Spoqa Han Sans Neo Regular"/>
                <a:ea typeface="Spoqa Han Sans Neo Regular"/>
              </a:rPr>
              <a:t>답변시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/>
                </a:solidFill>
                <a:latin typeface="Spoqa Han Sans Neo Regular"/>
                <a:ea typeface="Spoqa Han Sans Neo Regular"/>
              </a:rPr>
              <a:t> 버튼 숨김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C1D3807-D9D0-F130-917A-0745E8800615}"/>
              </a:ext>
            </a:extLst>
          </p:cNvPr>
          <p:cNvCxnSpPr>
            <a:cxnSpLocks/>
          </p:cNvCxnSpPr>
          <p:nvPr/>
        </p:nvCxnSpPr>
        <p:spPr>
          <a:xfrm>
            <a:off x="4604381" y="5132625"/>
            <a:ext cx="0" cy="219573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1996231F-B2FE-99B1-5BC6-C7E9011E1795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>
          <a:xfrm rot="5400000">
            <a:off x="5923037" y="2604479"/>
            <a:ext cx="941345" cy="3538106"/>
          </a:xfrm>
          <a:prstGeom prst="bentConnector3">
            <a:avLst>
              <a:gd name="adj1" fmla="val 5088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50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60950" y="727572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버전 이력 관리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EB9DA0-1CB4-87BE-CF1E-718A7A201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73325"/>
              </p:ext>
            </p:extLst>
          </p:nvPr>
        </p:nvGraphicFramePr>
        <p:xfrm>
          <a:off x="638812" y="1785544"/>
          <a:ext cx="10914376" cy="427091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1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5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401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버전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일자</a:t>
                      </a: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상세 개정 내용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비고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26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</a:t>
                      </a: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.0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2022-09-16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오픈마켓형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크라우드펀딩사이트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b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 분야 설정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번역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–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하위카테고리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게임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영화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공연</a:t>
                      </a:r>
                      <a:b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펀딩상세페이지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추천펀딩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펀딩실시간랭킹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결제예약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en-US" sz="1200" b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고객센터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admin</a:t>
                      </a:r>
                      <a:endParaRPr kumimoji="1" lang="en-US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32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</a:t>
                      </a: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0.1</a:t>
                      </a:r>
                      <a:endParaRPr kumimoji="1" lang="ko-KR" altLang="ko-KR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2022-09-23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제작자 투자자 계정 통합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기능별 명칭통합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13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1.1.0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2022-09-30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사업분야 수정 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 출판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서비스로 변경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장르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문학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 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/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에세이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웹툰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02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1.1.1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2022-10-04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시스템 조정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(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개수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DB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테이블 구조 수정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 후원자로 명칭 변경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843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1.2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2022-11-03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재설계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–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정규화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테이블 분리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10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1.2.1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2022-12-02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주요 기능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펀딩작성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중심의 사이트 구현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10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1.2.2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2022-12-19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포인트 결제 시스템 추가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 </a:t>
                      </a:r>
                      <a:r>
                        <a:rPr kumimoji="1" lang="ko-KR" altLang="en-US" sz="1200" b="0" i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관리 시스템 추가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관리자 페이지 개편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아임포트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</a:t>
                      </a: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API) 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적용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2935510022"/>
                  </a:ext>
                </a:extLst>
              </a:tr>
              <a:tr h="43910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2.0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2022-12-26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보안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인증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권한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인가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라이브러리 적용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스프링 </a:t>
                      </a:r>
                      <a:r>
                        <a:rPr kumimoji="1" lang="ko-KR" altLang="en-US" sz="1200" b="0" i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시큐리티</a:t>
                      </a:r>
                      <a:r>
                        <a:rPr kumimoji="1" lang="ko-KR" altLang="en-US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적용 중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41940586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7F8AAF-6C33-A1A0-8496-DFFC27CFF792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075348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E697F9-51FA-D826-5380-C29E725D1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48"/>
          <a:stretch/>
        </p:blipFill>
        <p:spPr>
          <a:xfrm>
            <a:off x="3867997" y="549262"/>
            <a:ext cx="6639827" cy="400548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8E82BE-1614-B2D3-9A09-7ECC783DE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8" t="16912" r="16706" b="4825"/>
          <a:stretch/>
        </p:blipFill>
        <p:spPr>
          <a:xfrm>
            <a:off x="6534541" y="545051"/>
            <a:ext cx="4897488" cy="284298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9762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고객센터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3" y="2156733"/>
            <a:ext cx="2966963" cy="1067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문의 내용 비공개 선택 시 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작성자와 관리자에게만 읽기 권한 설정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/>
              <a:buChar char="•"/>
              <a:defRPr/>
            </a:pP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권한 없는 회원에게   </a:t>
            </a:r>
            <a:b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[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작성자와 관리자만 볼 수 있습니다 </a:t>
            </a:r>
            <a:r>
              <a:rPr lang="en-US" altLang="ko-KR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]</a:t>
            </a:r>
            <a:r>
              <a:rPr lang="ko-KR" altLang="en-US" sz="14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출력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646EDC-284D-F2CB-EC0F-D0197429E1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21" b="-2821"/>
          <a:stretch/>
        </p:blipFill>
        <p:spPr>
          <a:xfrm>
            <a:off x="3867997" y="5003253"/>
            <a:ext cx="7439340" cy="92438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07FE18-944E-2018-B863-7FBCA26460C9}"/>
              </a:ext>
            </a:extLst>
          </p:cNvPr>
          <p:cNvSpPr/>
          <p:nvPr/>
        </p:nvSpPr>
        <p:spPr>
          <a:xfrm>
            <a:off x="3850842" y="4760639"/>
            <a:ext cx="1037042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답변 영역</a:t>
            </a: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32FE8F34-59B6-CAF6-E42B-6E82816ED2D5}"/>
              </a:ext>
            </a:extLst>
          </p:cNvPr>
          <p:cNvSpPr/>
          <p:nvPr/>
        </p:nvSpPr>
        <p:spPr>
          <a:xfrm>
            <a:off x="7596985" y="3960924"/>
            <a:ext cx="2006687" cy="348135"/>
          </a:xfrm>
          <a:prstGeom prst="wedgeRectCallout">
            <a:avLst>
              <a:gd name="adj1" fmla="val -21406"/>
              <a:gd name="adj2" fmla="val -10506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관리자권한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: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수정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삭제 버튼 영역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50FACD-1FDB-3F29-9B6A-66A35A3306D6}"/>
              </a:ext>
            </a:extLst>
          </p:cNvPr>
          <p:cNvGrpSpPr/>
          <p:nvPr/>
        </p:nvGrpSpPr>
        <p:grpSpPr>
          <a:xfrm>
            <a:off x="553139" y="3557831"/>
            <a:ext cx="2966963" cy="689974"/>
            <a:chOff x="553139" y="4075972"/>
            <a:chExt cx="3420573" cy="79546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B11FE80-A3A5-3419-8439-0D6303EC8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3139" y="4075972"/>
              <a:ext cx="3420573" cy="79546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709FA0D-A8E8-D3AC-78DB-283DDC18A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8092" y="4076370"/>
              <a:ext cx="635620" cy="795064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CAF209-16E2-FA20-F283-588F643F488E}"/>
              </a:ext>
            </a:extLst>
          </p:cNvPr>
          <p:cNvSpPr/>
          <p:nvPr/>
        </p:nvSpPr>
        <p:spPr>
          <a:xfrm>
            <a:off x="553139" y="4383278"/>
            <a:ext cx="1148090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비밀글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권한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54A65F-DD77-6315-DF77-9B1F157442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33" t="12721" r="53440" b="18041"/>
          <a:stretch/>
        </p:blipFill>
        <p:spPr>
          <a:xfrm>
            <a:off x="547709" y="4625891"/>
            <a:ext cx="3186784" cy="139255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C4FA170C-779F-D246-66DA-C07A9C77597C}"/>
              </a:ext>
            </a:extLst>
          </p:cNvPr>
          <p:cNvSpPr/>
          <p:nvPr/>
        </p:nvSpPr>
        <p:spPr>
          <a:xfrm>
            <a:off x="10049127" y="786771"/>
            <a:ext cx="1295472" cy="348135"/>
          </a:xfrm>
          <a:prstGeom prst="wedgeRectCallout">
            <a:avLst>
              <a:gd name="adj1" fmla="val 43416"/>
              <a:gd name="adj2" fmla="val -2503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답변작성하기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모달창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4679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584508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844836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1800795"/>
            <a:ext cx="4614674" cy="737114"/>
            <a:chOff x="6980426" y="633345"/>
            <a:chExt cx="4614674" cy="7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 관리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관리자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042989"/>
            <a:ext cx="4614674" cy="496023"/>
            <a:chOff x="6980426" y="633345"/>
            <a:chExt cx="4614674" cy="4960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메인 배너 등록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메인 배너 등록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 관리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가입 회원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 권한 설정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482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EC00455-EF1C-3858-780D-F43C94290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88"/>
          <a:stretch/>
        </p:blipFill>
        <p:spPr>
          <a:xfrm>
            <a:off x="6872173" y="546417"/>
            <a:ext cx="4722927" cy="5397183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695066"/>
            <a:ext cx="2886550" cy="1092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2671293" y="464677"/>
            <a:ext cx="8894623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8C4E5A6-7E34-6709-D28D-61E24B00F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758" y="2103121"/>
            <a:ext cx="4006231" cy="33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22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>
            <a:extLst>
              <a:ext uri="{FF2B5EF4-FFF2-40B4-BE49-F238E27FC236}">
                <a16:creationId xmlns:a16="http://schemas.microsoft.com/office/drawing/2014/main" id="{263EF154-5440-71E6-7274-A4F947F4B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294" b="-696"/>
          <a:stretch/>
        </p:blipFill>
        <p:spPr bwMode="auto">
          <a:xfrm>
            <a:off x="3915555" y="3907976"/>
            <a:ext cx="6003663" cy="194821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523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가입 회원 전체 보기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권한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D5B7D-DAFC-040F-24F1-28B111B8E2CA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3BF10-20B3-E05E-69D0-63A4DEB54704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69A3200-D878-A563-3C83-A0520C958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9" r="19824" b="31979"/>
          <a:stretch/>
        </p:blipFill>
        <p:spPr>
          <a:xfrm>
            <a:off x="3915555" y="546417"/>
            <a:ext cx="5244847" cy="3244187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389F964-DAF7-583E-A35B-2F089E2DB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5049" r="4359" b="5538"/>
          <a:stretch/>
        </p:blipFill>
        <p:spPr bwMode="auto">
          <a:xfrm>
            <a:off x="8983577" y="663789"/>
            <a:ext cx="2423062" cy="116190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50CA54C-B428-E060-04EC-A204C853F77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923742" y="1825693"/>
            <a:ext cx="1271366" cy="134738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042646-50E4-C674-43CC-1F68A7EE5E14}"/>
              </a:ext>
            </a:extLst>
          </p:cNvPr>
          <p:cNvSpPr/>
          <p:nvPr/>
        </p:nvSpPr>
        <p:spPr>
          <a:xfrm flipV="1">
            <a:off x="8379835" y="1831776"/>
            <a:ext cx="587116" cy="24622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id="{55886C66-CBBB-A821-DF05-E53F505F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62" y="4584963"/>
            <a:ext cx="2943840" cy="76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F17A7-3185-507E-1C1F-6593B44A5B18}"/>
              </a:ext>
            </a:extLst>
          </p:cNvPr>
          <p:cNvSpPr/>
          <p:nvPr/>
        </p:nvSpPr>
        <p:spPr>
          <a:xfrm>
            <a:off x="3915555" y="3665363"/>
            <a:ext cx="138617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Admin Controller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B356282F-56A1-F492-D2F7-7006AAB85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78" y="2180315"/>
            <a:ext cx="2423062" cy="62817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B465625-6A8C-94C5-5D88-51378ADEDD75}"/>
              </a:ext>
            </a:extLst>
          </p:cNvPr>
          <p:cNvSpPr/>
          <p:nvPr/>
        </p:nvSpPr>
        <p:spPr>
          <a:xfrm>
            <a:off x="10424159" y="2808491"/>
            <a:ext cx="982479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UserMapper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4367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695066"/>
            <a:ext cx="2886550" cy="1092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2671293" y="464677"/>
            <a:ext cx="8894623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380F20E3-EB44-D440-7787-E9164B9E4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 t="6462"/>
          <a:stretch/>
        </p:blipFill>
        <p:spPr bwMode="auto">
          <a:xfrm>
            <a:off x="2758505" y="546417"/>
            <a:ext cx="5935737" cy="4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1723897-9FF2-9572-20CC-8F391020D9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9" b="8977"/>
          <a:stretch/>
        </p:blipFill>
        <p:spPr>
          <a:xfrm>
            <a:off x="7673235" y="1837319"/>
            <a:ext cx="3816864" cy="40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281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49010-855C-704B-0052-F5895141F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4" t="2289" r="19635" b="6001"/>
          <a:stretch/>
        </p:blipFill>
        <p:spPr>
          <a:xfrm>
            <a:off x="3861564" y="551401"/>
            <a:ext cx="5643558" cy="4339707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524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프로젝트 전체 보기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프로젝트 삭제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D5B7D-DAFC-040F-24F1-28B111B8E2CA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3BF10-20B3-E05E-69D0-63A4DEB54704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D54B06F6-AEF4-3770-238C-C7B7110E3A85}"/>
              </a:ext>
            </a:extLst>
          </p:cNvPr>
          <p:cNvSpPr/>
          <p:nvPr/>
        </p:nvSpPr>
        <p:spPr>
          <a:xfrm>
            <a:off x="9273073" y="940023"/>
            <a:ext cx="2148614" cy="523732"/>
          </a:xfrm>
          <a:prstGeom prst="wedgeRectCallout">
            <a:avLst>
              <a:gd name="adj1" fmla="val -21864"/>
              <a:gd name="adj2" fmla="val 88924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삭제하기 버튼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선택시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해당 프로젝트 미리보기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Modal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출력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042646-50E4-C674-43CC-1F68A7EE5E14}"/>
              </a:ext>
            </a:extLst>
          </p:cNvPr>
          <p:cNvSpPr/>
          <p:nvPr/>
        </p:nvSpPr>
        <p:spPr>
          <a:xfrm>
            <a:off x="8750207" y="1789315"/>
            <a:ext cx="595377" cy="32627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F17A7-3185-507E-1C1F-6593B44A5B18}"/>
              </a:ext>
            </a:extLst>
          </p:cNvPr>
          <p:cNvSpPr/>
          <p:nvPr/>
        </p:nvSpPr>
        <p:spPr>
          <a:xfrm>
            <a:off x="3880285" y="4611010"/>
            <a:ext cx="138617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Admin Controller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4BD113E-99AC-C175-AE83-B5EF2CF71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" t="3279" r="1913" b="2977"/>
          <a:stretch/>
        </p:blipFill>
        <p:spPr>
          <a:xfrm>
            <a:off x="7913716" y="2270982"/>
            <a:ext cx="3507971" cy="2831869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50CA54C-B428-E060-04EC-A204C853F777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345584" y="1952452"/>
            <a:ext cx="1326866" cy="466147"/>
          </a:xfrm>
          <a:prstGeom prst="bentConnector3">
            <a:avLst>
              <a:gd name="adj1" fmla="val 99963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4B044907-2ADB-6FA1-3BB0-2A8E0BD53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04"/>
          <a:stretch/>
        </p:blipFill>
        <p:spPr bwMode="auto">
          <a:xfrm>
            <a:off x="3880285" y="4853623"/>
            <a:ext cx="6053464" cy="96973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2FC2630B-E4BC-E00E-35F0-708D26347DF2}"/>
              </a:ext>
            </a:extLst>
          </p:cNvPr>
          <p:cNvSpPr/>
          <p:nvPr/>
        </p:nvSpPr>
        <p:spPr>
          <a:xfrm>
            <a:off x="9449586" y="5345464"/>
            <a:ext cx="1972101" cy="523732"/>
          </a:xfrm>
          <a:prstGeom prst="wedgeRectCallout">
            <a:avLst>
              <a:gd name="adj1" fmla="val -71602"/>
              <a:gd name="adj2" fmla="val 162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삭제하기 버튼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선택시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삭제 후 페이지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새로고침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5844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BA6C9A3-F4BD-0D80-6BA7-203C1B773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0" t="41833" r="35160"/>
          <a:stretch/>
        </p:blipFill>
        <p:spPr bwMode="auto">
          <a:xfrm>
            <a:off x="7630815" y="546416"/>
            <a:ext cx="2354516" cy="263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695066"/>
            <a:ext cx="2886550" cy="13771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프로젝트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배너파일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2671293" y="464677"/>
            <a:ext cx="8894623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20983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배너관리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썸네일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BC0AAAC6-CBD9-D9ED-42AF-FAEF93592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0"/>
          <a:stretch/>
        </p:blipFill>
        <p:spPr bwMode="auto">
          <a:xfrm>
            <a:off x="2758505" y="546416"/>
            <a:ext cx="4872310" cy="452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EF6F2F-FA7C-52C8-E73D-7C1F3BAF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4" b="10534"/>
          <a:stretch/>
        </p:blipFill>
        <p:spPr>
          <a:xfrm>
            <a:off x="7423355" y="2281236"/>
            <a:ext cx="4079937" cy="3631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7E396-FEFD-92AC-082A-EE7C33856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" t="1909" r="71749" b="35428"/>
          <a:stretch/>
        </p:blipFill>
        <p:spPr bwMode="auto">
          <a:xfrm>
            <a:off x="2758505" y="2281235"/>
            <a:ext cx="2328479" cy="363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3466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E6CBFD6B-4CF3-9CEE-6E25-927112A32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2"/>
          <a:stretch/>
        </p:blipFill>
        <p:spPr bwMode="auto">
          <a:xfrm>
            <a:off x="3904878" y="3732428"/>
            <a:ext cx="6353813" cy="217090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0C30982-2DF8-938B-91BA-76436C891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r="15104" b="38517"/>
          <a:stretch/>
        </p:blipFill>
        <p:spPr>
          <a:xfrm>
            <a:off x="3880285" y="693577"/>
            <a:ext cx="5712541" cy="28753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682B9D-14E4-FEEB-F625-F951CDE26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t="5263" r="3228" b="2767"/>
          <a:stretch/>
        </p:blipFill>
        <p:spPr>
          <a:xfrm>
            <a:off x="8788308" y="625376"/>
            <a:ext cx="2533050" cy="2177332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사이트 메인 배너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프로젝트 썸네일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D5B7D-DAFC-040F-24F1-28B111B8E2CA}"/>
              </a:ext>
            </a:extLst>
          </p:cNvPr>
          <p:cNvSpPr txBox="1"/>
          <p:nvPr/>
        </p:nvSpPr>
        <p:spPr>
          <a:xfrm>
            <a:off x="596900" y="1060075"/>
            <a:ext cx="204703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배너관리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썸네일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3BF10-20B3-E05E-69D0-63A4DEB54704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D54B06F6-AEF4-3770-238C-C7B7110E3A85}"/>
              </a:ext>
            </a:extLst>
          </p:cNvPr>
          <p:cNvSpPr/>
          <p:nvPr/>
        </p:nvSpPr>
        <p:spPr>
          <a:xfrm>
            <a:off x="8623175" y="2091736"/>
            <a:ext cx="1939301" cy="523732"/>
          </a:xfrm>
          <a:prstGeom prst="wedgeRectCallout">
            <a:avLst>
              <a:gd name="adj1" fmla="val 23565"/>
              <a:gd name="adj2" fmla="val 76180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설정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/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미리보기 버튼 선택한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펀딩의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썸네일 미리보기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Modal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출력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042646-50E4-C674-43CC-1F68A7EE5E14}"/>
              </a:ext>
            </a:extLst>
          </p:cNvPr>
          <p:cNvSpPr/>
          <p:nvPr/>
        </p:nvSpPr>
        <p:spPr>
          <a:xfrm>
            <a:off x="8793216" y="2851265"/>
            <a:ext cx="763649" cy="21337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F17A7-3185-507E-1C1F-6593B44A5B18}"/>
              </a:ext>
            </a:extLst>
          </p:cNvPr>
          <p:cNvSpPr/>
          <p:nvPr/>
        </p:nvSpPr>
        <p:spPr>
          <a:xfrm>
            <a:off x="8863777" y="5660722"/>
            <a:ext cx="1386176" cy="2426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Admin Controller</a:t>
            </a:r>
            <a:endParaRPr lang="ko-KR" alt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50CA54C-B428-E060-04EC-A204C853F777}"/>
              </a:ext>
            </a:extLst>
          </p:cNvPr>
          <p:cNvCxnSpPr>
            <a:cxnSpLocks/>
            <a:stCxn id="28" idx="3"/>
            <a:endCxn id="8" idx="2"/>
          </p:cNvCxnSpPr>
          <p:nvPr/>
        </p:nvCxnSpPr>
        <p:spPr>
          <a:xfrm flipV="1">
            <a:off x="9556865" y="2802708"/>
            <a:ext cx="497968" cy="155247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2FC2630B-E4BC-E00E-35F0-708D26347DF2}"/>
              </a:ext>
            </a:extLst>
          </p:cNvPr>
          <p:cNvSpPr/>
          <p:nvPr/>
        </p:nvSpPr>
        <p:spPr>
          <a:xfrm>
            <a:off x="9350909" y="4837323"/>
            <a:ext cx="2099156" cy="523732"/>
          </a:xfrm>
          <a:prstGeom prst="wedgeRectCallout">
            <a:avLst>
              <a:gd name="adj1" fmla="val 20455"/>
              <a:gd name="adj2" fmla="val -8120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변경하기 버튼 선택 시 변경할 배너의 위치 선택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모달창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A223FA-AE4E-D8E0-5CF9-7ADEA1BEFF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12514" r="3245" b="5540"/>
          <a:stretch/>
        </p:blipFill>
        <p:spPr>
          <a:xfrm>
            <a:off x="8921311" y="3644663"/>
            <a:ext cx="2500376" cy="99959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3CC19B0-40FE-036A-E11B-9A1305F08018}"/>
              </a:ext>
            </a:extLst>
          </p:cNvPr>
          <p:cNvCxnSpPr>
            <a:cxnSpLocks/>
          </p:cNvCxnSpPr>
          <p:nvPr/>
        </p:nvCxnSpPr>
        <p:spPr>
          <a:xfrm>
            <a:off x="11166359" y="2743200"/>
            <a:ext cx="0" cy="825730"/>
          </a:xfrm>
          <a:prstGeom prst="straightConnector1">
            <a:avLst/>
          </a:prstGeom>
          <a:ln w="3175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719BF9-1D3B-31F9-6814-6E0B93C382DD}"/>
              </a:ext>
            </a:extLst>
          </p:cNvPr>
          <p:cNvSpPr txBox="1"/>
          <p:nvPr/>
        </p:nvSpPr>
        <p:spPr>
          <a:xfrm>
            <a:off x="7716184" y="5154908"/>
            <a:ext cx="1679562" cy="2061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배너 </a:t>
            </a:r>
            <a:r>
              <a:rPr lang="ko-KR" altLang="en-US" sz="12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변경후</a:t>
            </a:r>
            <a:r>
              <a:rPr lang="ko-KR" altLang="en-US" sz="12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페이지 </a:t>
            </a:r>
            <a:r>
              <a:rPr lang="ko-KR" altLang="en-US" sz="12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새로고침</a:t>
            </a:r>
            <a:endParaRPr lang="ko-KR" altLang="en-US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8982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695066"/>
            <a:ext cx="2886550" cy="1092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배너파일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2671293" y="464677"/>
            <a:ext cx="8894623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204703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배너관리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업로드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CEB7AB-4048-AF06-1F9B-05206E7545AA}"/>
              </a:ext>
            </a:extLst>
          </p:cNvPr>
          <p:cNvGrpSpPr/>
          <p:nvPr/>
        </p:nvGrpSpPr>
        <p:grpSpPr>
          <a:xfrm>
            <a:off x="7842242" y="535889"/>
            <a:ext cx="3751032" cy="5411346"/>
            <a:chOff x="6698065" y="331277"/>
            <a:chExt cx="3751032" cy="5411346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B1D8DC0C-77F3-4EF4-714A-AEA3A860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065" y="331277"/>
              <a:ext cx="3751032" cy="378262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932B22-849E-F02A-4A97-CB4A1205C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22"/>
            <a:stretch/>
          </p:blipFill>
          <p:spPr>
            <a:xfrm>
              <a:off x="6698065" y="4072238"/>
              <a:ext cx="3731637" cy="167038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259DC8-AFB7-415D-A824-502E931D3F14}"/>
              </a:ext>
            </a:extLst>
          </p:cNvPr>
          <p:cNvGrpSpPr/>
          <p:nvPr/>
        </p:nvGrpSpPr>
        <p:grpSpPr>
          <a:xfrm>
            <a:off x="2846640" y="654872"/>
            <a:ext cx="4938036" cy="5214925"/>
            <a:chOff x="2770454" y="557172"/>
            <a:chExt cx="4092750" cy="4322241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93EA50CA-DF94-F8EB-D15D-57E38C2596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2" t="8103" r="30057" b="-475"/>
            <a:stretch/>
          </p:blipFill>
          <p:spPr bwMode="auto">
            <a:xfrm>
              <a:off x="2770454" y="557172"/>
              <a:ext cx="4092750" cy="4322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6C13A2E1-24D4-AFC4-71D7-10A014C2F0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37" t="55814" r="6172" b="24555"/>
            <a:stretch/>
          </p:blipFill>
          <p:spPr bwMode="auto">
            <a:xfrm>
              <a:off x="4134264" y="3877885"/>
              <a:ext cx="1535878" cy="918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86177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>
            <a:extLst>
              <a:ext uri="{FF2B5EF4-FFF2-40B4-BE49-F238E27FC236}">
                <a16:creationId xmlns:a16="http://schemas.microsoft.com/office/drawing/2014/main" id="{D1C1CD57-8DCE-9C52-99A8-D4019EA7E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367" y="4127330"/>
            <a:ext cx="5064714" cy="179962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6976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사이트 메인 배너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파일 직접 업로드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이후 과정은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프로젝트 썸네일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’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방식과 동일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D5B7D-DAFC-040F-24F1-28B111B8E2CA}"/>
              </a:ext>
            </a:extLst>
          </p:cNvPr>
          <p:cNvSpPr txBox="1"/>
          <p:nvPr/>
        </p:nvSpPr>
        <p:spPr>
          <a:xfrm>
            <a:off x="596900" y="1060075"/>
            <a:ext cx="204703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배너관리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업로드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3BF10-20B3-E05E-69D0-63A4DEB54704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7A110-2688-2FCE-51D6-3802102A3B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t="4972" r="1713" b="4964"/>
          <a:stretch/>
        </p:blipFill>
        <p:spPr>
          <a:xfrm>
            <a:off x="3939367" y="2334039"/>
            <a:ext cx="3748932" cy="17082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FEA6AD-C6DB-415A-FA6F-A7AFAD9368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7" t="6792" r="20469" b="67368"/>
          <a:stretch/>
        </p:blipFill>
        <p:spPr>
          <a:xfrm>
            <a:off x="3838161" y="574698"/>
            <a:ext cx="6487245" cy="163343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042646-50E4-C674-43CC-1F68A7EE5E14}"/>
              </a:ext>
            </a:extLst>
          </p:cNvPr>
          <p:cNvSpPr/>
          <p:nvPr/>
        </p:nvSpPr>
        <p:spPr>
          <a:xfrm>
            <a:off x="9551204" y="1957129"/>
            <a:ext cx="707487" cy="29188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50CA54C-B428-E060-04EC-A204C853F777}"/>
              </a:ext>
            </a:extLst>
          </p:cNvPr>
          <p:cNvCxnSpPr>
            <a:cxnSpLocks/>
            <a:stCxn id="28" idx="1"/>
            <a:endCxn id="3" idx="3"/>
          </p:cNvCxnSpPr>
          <p:nvPr/>
        </p:nvCxnSpPr>
        <p:spPr>
          <a:xfrm rot="10800000" flipV="1">
            <a:off x="7688300" y="2103071"/>
            <a:ext cx="1862905" cy="1085101"/>
          </a:xfrm>
          <a:prstGeom prst="bentConnector3">
            <a:avLst>
              <a:gd name="adj1" fmla="val 89053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>
            <a:extLst>
              <a:ext uri="{FF2B5EF4-FFF2-40B4-BE49-F238E27FC236}">
                <a16:creationId xmlns:a16="http://schemas.microsoft.com/office/drawing/2014/main" id="{0E144C49-8D1D-082A-DB2F-CC28DA62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880" y="2334039"/>
            <a:ext cx="2867695" cy="2776128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bg2"/>
            </a:solidFill>
            <a:miter lim="800000"/>
          </a:ln>
          <a:effectLst/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2FC2630B-E4BC-E00E-35F0-708D26347DF2}"/>
              </a:ext>
            </a:extLst>
          </p:cNvPr>
          <p:cNvSpPr/>
          <p:nvPr/>
        </p:nvSpPr>
        <p:spPr>
          <a:xfrm>
            <a:off x="7511902" y="3408057"/>
            <a:ext cx="1044356" cy="428939"/>
          </a:xfrm>
          <a:prstGeom prst="wedgeRectCallout">
            <a:avLst>
              <a:gd name="adj1" fmla="val 61156"/>
              <a:gd name="adj2" fmla="val -30219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선택한 이미지를 </a:t>
            </a:r>
          </a:p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서버에 저장</a:t>
            </a:r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87784191-C4B2-587C-E460-E81D7D0833C1}"/>
              </a:ext>
            </a:extLst>
          </p:cNvPr>
          <p:cNvSpPr/>
          <p:nvPr/>
        </p:nvSpPr>
        <p:spPr>
          <a:xfrm>
            <a:off x="8909427" y="5236071"/>
            <a:ext cx="1866114" cy="434465"/>
          </a:xfrm>
          <a:prstGeom prst="wedgeRectCallout">
            <a:avLst>
              <a:gd name="adj1" fmla="val -69220"/>
              <a:gd name="adj2" fmla="val -2710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 미리보기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&amp; 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파일 경로 저장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script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C0F04310-2D24-1C54-2A8A-000FD4E1A9DD}"/>
              </a:ext>
            </a:extLst>
          </p:cNvPr>
          <p:cNvSpPr/>
          <p:nvPr/>
        </p:nvSpPr>
        <p:spPr>
          <a:xfrm>
            <a:off x="626084" y="3032887"/>
            <a:ext cx="1927474" cy="328601"/>
          </a:xfrm>
          <a:prstGeom prst="wedgeRectCallout">
            <a:avLst>
              <a:gd name="adj1" fmla="val -21917"/>
              <a:gd name="adj2" fmla="val 71163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변경할 배너의 위치 </a:t>
            </a:r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 </a:t>
            </a:r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모달창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861E891-F27C-B84A-10E9-7EB89A82D8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12514" r="3245" b="5540"/>
          <a:stretch/>
        </p:blipFill>
        <p:spPr>
          <a:xfrm>
            <a:off x="657410" y="3361488"/>
            <a:ext cx="2855224" cy="114145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2975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4606129" y="727572"/>
            <a:ext cx="299921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요구사항 정의서 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&amp;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명세서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6D11743-D74E-1B64-A72C-FD1AE55BE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632866"/>
              </p:ext>
            </p:extLst>
          </p:nvPr>
        </p:nvGraphicFramePr>
        <p:xfrm>
          <a:off x="626084" y="1460656"/>
          <a:ext cx="11013000" cy="46697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35800">
                  <a:extLst>
                    <a:ext uri="{9D8B030D-6E8A-4147-A177-3AD203B41FA5}">
                      <a16:colId xmlns:a16="http://schemas.microsoft.com/office/drawing/2014/main" val="4251865829"/>
                    </a:ext>
                  </a:extLst>
                </a:gridCol>
                <a:gridCol w="781399">
                  <a:extLst>
                    <a:ext uri="{9D8B030D-6E8A-4147-A177-3AD203B41FA5}">
                      <a16:colId xmlns:a16="http://schemas.microsoft.com/office/drawing/2014/main" val="3558142901"/>
                    </a:ext>
                  </a:extLst>
                </a:gridCol>
                <a:gridCol w="1086730">
                  <a:extLst>
                    <a:ext uri="{9D8B030D-6E8A-4147-A177-3AD203B41FA5}">
                      <a16:colId xmlns:a16="http://schemas.microsoft.com/office/drawing/2014/main" val="2882049325"/>
                    </a:ext>
                  </a:extLst>
                </a:gridCol>
                <a:gridCol w="1504335">
                  <a:extLst>
                    <a:ext uri="{9D8B030D-6E8A-4147-A177-3AD203B41FA5}">
                      <a16:colId xmlns:a16="http://schemas.microsoft.com/office/drawing/2014/main" val="2647693104"/>
                    </a:ext>
                  </a:extLst>
                </a:gridCol>
                <a:gridCol w="7204736">
                  <a:extLst>
                    <a:ext uri="{9D8B030D-6E8A-4147-A177-3AD203B41FA5}">
                      <a16:colId xmlns:a16="http://schemas.microsoft.com/office/drawing/2014/main" val="4163137433"/>
                    </a:ext>
                  </a:extLst>
                </a:gridCol>
              </a:tblGrid>
              <a:tr h="19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No.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1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2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차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요구사항 상세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84732"/>
                  </a:ext>
                </a:extLst>
              </a:tr>
              <a:tr h="1895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메인페이지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메인페이지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 페이지 이동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625532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 페이지 이동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440297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검색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검색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435683"/>
                  </a:ext>
                </a:extLst>
              </a:tr>
              <a:tr h="1895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로그인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아이디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아이디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아이디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334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찾기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00438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ID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정보 기억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ID </a:t>
                      </a:r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정보 기억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다음에도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내정보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기억하기 체크 후 로그인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성공시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ID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쿠키로 저장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60842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소셜 로그인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소셜 로그인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소셜아이디로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회원가입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탈퇴 기능 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859663"/>
                  </a:ext>
                </a:extLst>
              </a:tr>
              <a:tr h="1895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회원가입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회원정보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중복 체크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Email (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중복체크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일치성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체크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입력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928478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개인 기본 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닉네임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전화번호 입력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885707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동의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동의 여부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개인정보 제 </a:t>
                      </a:r>
                      <a:r>
                        <a:rPr lang="en-US" altLang="ko-KR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자 제공 </a:t>
                      </a:r>
                      <a:r>
                        <a:rPr lang="en-US" altLang="ko-KR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마케팅 정보 수신 동의 </a:t>
                      </a:r>
                      <a:r>
                        <a:rPr lang="en-US" altLang="ko-KR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u="none" strike="noStrike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987119"/>
                  </a:ext>
                </a:extLst>
              </a:tr>
              <a:tr h="1895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마이페이지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펀딩현황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 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316"/>
                  </a:ext>
                </a:extLst>
              </a:tr>
              <a:tr h="18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후원중인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후원중인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 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56235"/>
                  </a:ext>
                </a:extLst>
              </a:tr>
              <a:tr h="18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신규 프로젝트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신규 프로젝트 신청하기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프로젝트 등록하기로 이동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961202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관심펀딩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관심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관심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리스트 표시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찜하기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155564"/>
                  </a:ext>
                </a:extLst>
              </a:tr>
              <a:tr h="189565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설정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프로필 사진 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프로필 사진 변경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구현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082380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닉네임 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닉네임 변경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구현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75427"/>
                  </a:ext>
                </a:extLst>
              </a:tr>
              <a:tr h="18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계정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변경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구현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일치시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확인버튼 활성화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263126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연락처 변경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연락처 변경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구현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연락처 </a:t>
                      </a:r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일치시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확인버튼 활성화 확인 및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135964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 탈퇴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 탈퇴 페이지 이동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849582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 탈퇴 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탈퇴유의사항 체크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탈퇴 사유 작성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본인 인증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비밀번호 확인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59548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 탈퇴 사유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 탈퇴 사유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저장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598582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충전하기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 </a:t>
                      </a:r>
                      <a:r>
                        <a:rPr 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API (</a:t>
                      </a:r>
                      <a:r>
                        <a:rPr 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iamport</a:t>
                      </a:r>
                      <a:r>
                        <a:rPr 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715966"/>
                  </a:ext>
                </a:extLst>
              </a:tr>
              <a:tr h="19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배송지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DF7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배송지 추가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모달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배송지 이름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수령인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주소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lang="en-US" altLang="ko-KR" sz="900" u="none" strike="noStrike" dirty="0" err="1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Daum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API) ,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연락처 입력하기 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(+ </a:t>
                      </a:r>
                      <a:r>
                        <a:rPr lang="ko-KR" altLang="en-US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기본배송지 등록 기능</a:t>
                      </a:r>
                      <a:r>
                        <a:rPr lang="en-US" altLang="ko-KR" sz="900" u="none" strike="noStrike" dirty="0">
                          <a:effectLst/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L="5181" marR="5181" marT="5181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2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5899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695066"/>
            <a:ext cx="2886550" cy="1092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Admin Controller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유저클래스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페이지네이션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클래스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74225-CE38-E402-9839-423F68AB3797}"/>
              </a:ext>
            </a:extLst>
          </p:cNvPr>
          <p:cNvSpPr txBox="1"/>
          <p:nvPr/>
        </p:nvSpPr>
        <p:spPr>
          <a:xfrm>
            <a:off x="596900" y="1837319"/>
            <a:ext cx="1861856" cy="7899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Class diagram</a:t>
            </a:r>
          </a:p>
          <a:p>
            <a:pPr>
              <a:spcAft>
                <a:spcPts val="200"/>
              </a:spcAft>
            </a:pP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UML sequence diagram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2671293" y="464677"/>
            <a:ext cx="8894623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0C535-101C-2231-E6B9-4C29E4876D64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단체 메일 전송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19FA-1C42-5048-A17C-7996D38C5219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7974973-537B-CDCD-23E6-3DB642D0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2"/>
          <a:stretch/>
        </p:blipFill>
        <p:spPr>
          <a:xfrm>
            <a:off x="6613356" y="546417"/>
            <a:ext cx="4875219" cy="525432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D84B04-CA98-D4CF-5D77-07EEA3D57745}"/>
              </a:ext>
            </a:extLst>
          </p:cNvPr>
          <p:cNvGrpSpPr/>
          <p:nvPr/>
        </p:nvGrpSpPr>
        <p:grpSpPr>
          <a:xfrm>
            <a:off x="2790336" y="763727"/>
            <a:ext cx="3657550" cy="4912157"/>
            <a:chOff x="2843583" y="896996"/>
            <a:chExt cx="3657550" cy="49121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362A96-8733-6EBA-0ED6-38AEEB382955}"/>
                </a:ext>
              </a:extLst>
            </p:cNvPr>
            <p:cNvSpPr/>
            <p:nvPr/>
          </p:nvSpPr>
          <p:spPr>
            <a:xfrm>
              <a:off x="2843583" y="896996"/>
              <a:ext cx="3657550" cy="1364066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4210B52-8F5A-0849-5319-2C83A7CD38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1"/>
            <a:stretch/>
          </p:blipFill>
          <p:spPr bwMode="auto">
            <a:xfrm>
              <a:off x="2843584" y="1766962"/>
              <a:ext cx="3657549" cy="4042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5E5D74E-6407-FF83-E2D8-6299B9D9A2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" t="62972" r="77032" b="3241"/>
            <a:stretch/>
          </p:blipFill>
          <p:spPr bwMode="auto">
            <a:xfrm>
              <a:off x="2986036" y="966728"/>
              <a:ext cx="973219" cy="1365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3854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EEBBD49-F9D4-BA11-ABFD-E99A69C73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4" r="13204" b="9749"/>
          <a:stretch/>
        </p:blipFill>
        <p:spPr>
          <a:xfrm>
            <a:off x="3917189" y="585767"/>
            <a:ext cx="7554375" cy="4472228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CE41-8FCB-E61C-3074-145188548DEB}"/>
              </a:ext>
            </a:extLst>
          </p:cNvPr>
          <p:cNvSpPr txBox="1"/>
          <p:nvPr/>
        </p:nvSpPr>
        <p:spPr>
          <a:xfrm>
            <a:off x="626084" y="2156733"/>
            <a:ext cx="2886550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회원 전체 메일 보내기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선택한 유저만 보내기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13041-EAA5-2BBC-BDF3-C7F4C17A591F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D5B7D-DAFC-040F-24F1-28B111B8E2CA}"/>
              </a:ext>
            </a:extLst>
          </p:cNvPr>
          <p:cNvSpPr txBox="1"/>
          <p:nvPr/>
        </p:nvSpPr>
        <p:spPr>
          <a:xfrm>
            <a:off x="596900" y="1060075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단체 메일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3BF10-20B3-E05E-69D0-63A4DEB54704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042646-50E4-C674-43CC-1F68A7EE5E14}"/>
              </a:ext>
            </a:extLst>
          </p:cNvPr>
          <p:cNvSpPr/>
          <p:nvPr/>
        </p:nvSpPr>
        <p:spPr>
          <a:xfrm>
            <a:off x="9991897" y="1451557"/>
            <a:ext cx="1288473" cy="29188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C0F04310-2D24-1C54-2A8A-000FD4E1A9DD}"/>
              </a:ext>
            </a:extLst>
          </p:cNvPr>
          <p:cNvSpPr/>
          <p:nvPr/>
        </p:nvSpPr>
        <p:spPr>
          <a:xfrm>
            <a:off x="626085" y="2935835"/>
            <a:ext cx="1223938" cy="328601"/>
          </a:xfrm>
          <a:prstGeom prst="wedgeRectCallout">
            <a:avLst>
              <a:gd name="adj1" fmla="val -21492"/>
              <a:gd name="adj2" fmla="val 47552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메일 전송 결과 화면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AC01AE15-8698-9923-8B53-9B6022DB22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" t="4642" r="2128" b="4045"/>
          <a:stretch/>
        </p:blipFill>
        <p:spPr>
          <a:xfrm>
            <a:off x="5004850" y="1774800"/>
            <a:ext cx="3637058" cy="178179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50CA54C-B428-E060-04EC-A204C853F777}"/>
              </a:ext>
            </a:extLst>
          </p:cNvPr>
          <p:cNvCxnSpPr>
            <a:cxnSpLocks/>
            <a:stCxn id="28" idx="1"/>
            <a:endCxn id="10" idx="0"/>
          </p:cNvCxnSpPr>
          <p:nvPr/>
        </p:nvCxnSpPr>
        <p:spPr>
          <a:xfrm rot="10800000" flipV="1">
            <a:off x="6823379" y="1597500"/>
            <a:ext cx="3168518" cy="177300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3803A3B-D8CB-5510-979B-F47741C31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18558" r="1824" b="73396"/>
          <a:stretch/>
        </p:blipFill>
        <p:spPr>
          <a:xfrm>
            <a:off x="3993666" y="4044427"/>
            <a:ext cx="4670411" cy="22988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287AB3-D771-5198-0B83-1E4D654202B9}"/>
              </a:ext>
            </a:extLst>
          </p:cNvPr>
          <p:cNvSpPr/>
          <p:nvPr/>
        </p:nvSpPr>
        <p:spPr>
          <a:xfrm>
            <a:off x="5314604" y="2010790"/>
            <a:ext cx="172476" cy="1081546"/>
          </a:xfrm>
          <a:prstGeom prst="rect">
            <a:avLst/>
          </a:prstGeom>
          <a:noFill/>
          <a:ln w="12700">
            <a:solidFill>
              <a:srgbClr val="9E62FA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2FC2630B-E4BC-E00E-35F0-708D26347DF2}"/>
              </a:ext>
            </a:extLst>
          </p:cNvPr>
          <p:cNvSpPr/>
          <p:nvPr/>
        </p:nvSpPr>
        <p:spPr>
          <a:xfrm>
            <a:off x="5225584" y="3255332"/>
            <a:ext cx="647044" cy="228721"/>
          </a:xfrm>
          <a:prstGeom prst="wedgeRectCallout">
            <a:avLst>
              <a:gd name="adj1" fmla="val -19707"/>
              <a:gd name="adj2" fmla="val -102908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유저 체크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CA29BB-9DB1-CEE2-C02D-2C4C10CE4680}"/>
              </a:ext>
            </a:extLst>
          </p:cNvPr>
          <p:cNvSpPr/>
          <p:nvPr/>
        </p:nvSpPr>
        <p:spPr>
          <a:xfrm>
            <a:off x="8262853" y="3361487"/>
            <a:ext cx="401224" cy="2008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B1C1686-6267-ADDE-56E7-B16ADC68A632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6427717" y="3461914"/>
            <a:ext cx="1835136" cy="576770"/>
          </a:xfrm>
          <a:prstGeom prst="bentConnector3">
            <a:avLst>
              <a:gd name="adj1" fmla="val 100143"/>
            </a:avLst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>
            <a:extLst>
              <a:ext uri="{FF2B5EF4-FFF2-40B4-BE49-F238E27FC236}">
                <a16:creationId xmlns:a16="http://schemas.microsoft.com/office/drawing/2014/main" id="{2BB02CF0-96D9-616F-E6B7-D44FFDDCD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666" y="4364741"/>
            <a:ext cx="4368082" cy="15314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87784191-C4B2-587C-E460-E81D7D0833C1}"/>
              </a:ext>
            </a:extLst>
          </p:cNvPr>
          <p:cNvSpPr/>
          <p:nvPr/>
        </p:nvSpPr>
        <p:spPr>
          <a:xfrm>
            <a:off x="8438225" y="5457506"/>
            <a:ext cx="1515450" cy="445584"/>
          </a:xfrm>
          <a:prstGeom prst="wedgeRectCallout">
            <a:avLst>
              <a:gd name="adj1" fmla="val -62595"/>
              <a:gd name="adj2" fmla="val -33467"/>
            </a:avLst>
          </a:prstGeom>
          <a:solidFill>
            <a:srgbClr val="E4D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선택한 유저의 이메일을 전역변수에 저장한다</a:t>
            </a: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A6FED667-7F5A-F692-A058-75D49D437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97" b="17073"/>
          <a:stretch/>
        </p:blipFill>
        <p:spPr bwMode="auto">
          <a:xfrm>
            <a:off x="8703485" y="2135061"/>
            <a:ext cx="2728670" cy="23766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C0DB528-C4BE-3783-32E3-698FB4512CA3}"/>
              </a:ext>
            </a:extLst>
          </p:cNvPr>
          <p:cNvSpPr/>
          <p:nvPr/>
        </p:nvSpPr>
        <p:spPr>
          <a:xfrm>
            <a:off x="10635229" y="4694517"/>
            <a:ext cx="778144" cy="27233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1B5D916-34D3-BF8A-F111-74659FF1E551}"/>
              </a:ext>
            </a:extLst>
          </p:cNvPr>
          <p:cNvCxnSpPr>
            <a:cxnSpLocks/>
            <a:stCxn id="37" idx="1"/>
            <a:endCxn id="29" idx="2"/>
          </p:cNvCxnSpPr>
          <p:nvPr/>
        </p:nvCxnSpPr>
        <p:spPr>
          <a:xfrm rot="10800000">
            <a:off x="10067821" y="4511760"/>
            <a:ext cx="567409" cy="318927"/>
          </a:xfrm>
          <a:prstGeom prst="bentConnector2">
            <a:avLst/>
          </a:prstGeom>
          <a:ln w="31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>
            <a:extLst>
              <a:ext uri="{FF2B5EF4-FFF2-40B4-BE49-F238E27FC236}">
                <a16:creationId xmlns:a16="http://schemas.microsoft.com/office/drawing/2014/main" id="{04A56C92-9011-BDEC-1BCE-7429B665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8" y="3234287"/>
            <a:ext cx="2883256" cy="195019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489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7B771-62B7-4B13-B6CC-951FB06DCEB2}"/>
              </a:ext>
            </a:extLst>
          </p:cNvPr>
          <p:cNvSpPr/>
          <p:nvPr/>
        </p:nvSpPr>
        <p:spPr>
          <a:xfrm>
            <a:off x="-1537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AD586-DA64-4183-9703-9B34D1A43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06C55A-C6CD-485A-A6DF-BB0C54DF6A59}"/>
              </a:ext>
            </a:extLst>
          </p:cNvPr>
          <p:cNvSpPr txBox="1"/>
          <p:nvPr/>
        </p:nvSpPr>
        <p:spPr>
          <a:xfrm>
            <a:off x="4965884" y="3473267"/>
            <a:ext cx="226023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감사합니다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CB04F-65EA-17FC-7183-7B4B7B23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185" y="2234864"/>
            <a:ext cx="4059631" cy="42124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D3E913-34EB-BBCB-444F-B4873446DCE7}"/>
              </a:ext>
            </a:extLst>
          </p:cNvPr>
          <p:cNvGrpSpPr/>
          <p:nvPr/>
        </p:nvGrpSpPr>
        <p:grpSpPr>
          <a:xfrm>
            <a:off x="4066185" y="2865095"/>
            <a:ext cx="4059631" cy="246221"/>
            <a:chOff x="4077830" y="3677895"/>
            <a:chExt cx="4059631" cy="2462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71647C-4594-3ACF-EE7A-E04CD53DA234}"/>
                </a:ext>
              </a:extLst>
            </p:cNvPr>
            <p:cNvSpPr txBox="1"/>
            <p:nvPr/>
          </p:nvSpPr>
          <p:spPr>
            <a:xfrm>
              <a:off x="4833671" y="3729914"/>
              <a:ext cx="330379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팀장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: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한승훈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    |   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고영은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김호경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양승민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이규황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이희라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전완철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9978CD-4B26-48AA-7C72-6A43168457A9}"/>
                </a:ext>
              </a:extLst>
            </p:cNvPr>
            <p:cNvSpPr txBox="1"/>
            <p:nvPr/>
          </p:nvSpPr>
          <p:spPr>
            <a:xfrm>
              <a:off x="4077830" y="3677895"/>
              <a:ext cx="60914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Team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8213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HanSans-Bold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8447</TotalTime>
  <Words>5615</Words>
  <Application>Microsoft Office PowerPoint</Application>
  <PresentationFormat>와이드스크린</PresentationFormat>
  <Paragraphs>1347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2" baseType="lpstr">
      <vt:lpstr>Poppins Light</vt:lpstr>
      <vt:lpstr>SpoqaHanSans-Light</vt:lpstr>
      <vt:lpstr>Spoqa Han Sans Neo Regular</vt:lpstr>
      <vt:lpstr>Poppins ExtraBold</vt:lpstr>
      <vt:lpstr>Source Sans Pro</vt:lpstr>
      <vt:lpstr>Spoqa Han Sans Neo Bold</vt:lpstr>
      <vt:lpstr>Arial</vt:lpstr>
      <vt:lpstr>SpoqaHanSans-Bold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leeheera</cp:lastModifiedBy>
  <cp:revision>117</cp:revision>
  <dcterms:created xsi:type="dcterms:W3CDTF">2021-06-23T01:27:35Z</dcterms:created>
  <dcterms:modified xsi:type="dcterms:W3CDTF">2022-12-29T20:58:40Z</dcterms:modified>
</cp:coreProperties>
</file>